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5.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6.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7.xml" ContentType="application/vnd.openxmlformats-officedocument.themeOverride+xml"/>
  <Override PartName="/ppt/notesSlides/notesSlide20.xml" ContentType="application/vnd.openxmlformats-officedocument.presentationml.notesSlide+xml"/>
  <Override PartName="/ppt/theme/themeOverride8.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9.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10.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2.xml" ContentType="application/vnd.openxmlformats-officedocument.themeOverride+xml"/>
  <Override PartName="/ppt/notesSlides/notesSlide30.xml" ContentType="application/vnd.openxmlformats-officedocument.presentationml.notesSlide+xml"/>
  <Override PartName="/ppt/theme/themeOverride13.xml" ContentType="application/vnd.openxmlformats-officedocument.themeOverride+xml"/>
  <Override PartName="/ppt/notesSlides/notesSlide31.xml" ContentType="application/vnd.openxmlformats-officedocument.presentationml.notesSlide+xml"/>
  <Override PartName="/ppt/theme/themeOverride14.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5.xml" ContentType="application/vnd.openxmlformats-officedocument.themeOverride+xml"/>
  <Override PartName="/ppt/notesSlides/notesSlide35.xml" ContentType="application/vnd.openxmlformats-officedocument.presentationml.notesSlide+xml"/>
  <Override PartName="/ppt/theme/themeOverride16.xml" ContentType="application/vnd.openxmlformats-officedocument.themeOverride+xml"/>
  <Override PartName="/ppt/notesSlides/notesSlide36.xml" ContentType="application/vnd.openxmlformats-officedocument.presentationml.notesSlide+xml"/>
  <Override PartName="/ppt/theme/themeOverride17.xml" ContentType="application/vnd.openxmlformats-officedocument.themeOverride+xml"/>
  <Override PartName="/ppt/notesSlides/notesSlide37.xml" ContentType="application/vnd.openxmlformats-officedocument.presentationml.notesSlide+xml"/>
  <Override PartName="/ppt/theme/themeOverride18.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9.xml" ContentType="application/vnd.openxmlformats-officedocument.themeOverride+xml"/>
  <Override PartName="/ppt/notesSlides/notesSlide40.xml" ContentType="application/vnd.openxmlformats-officedocument.presentationml.notesSlide+xml"/>
  <Override PartName="/ppt/theme/themeOverride20.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21.xml" ContentType="application/vnd.openxmlformats-officedocument.themeOverride+xml"/>
  <Override PartName="/ppt/notesSlides/notesSlide43.xml" ContentType="application/vnd.openxmlformats-officedocument.presentationml.notesSlide+xml"/>
  <Override PartName="/ppt/theme/themeOverride22.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heme/themeOverride23.xml" ContentType="application/vnd.openxmlformats-officedocument.themeOverride+xml"/>
  <Override PartName="/ppt/notesSlides/notesSlide47.xml" ContentType="application/vnd.openxmlformats-officedocument.presentationml.notesSlide+xml"/>
  <Override PartName="/ppt/theme/themeOverride24.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25.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26.xml" ContentType="application/vnd.openxmlformats-officedocument.themeOverride+xml"/>
  <Override PartName="/ppt/notesSlides/notesSlide55.xml" ContentType="application/vnd.openxmlformats-officedocument.presentationml.notesSlide+xml"/>
  <Override PartName="/ppt/theme/themeOverride27.xml" ContentType="application/vnd.openxmlformats-officedocument.themeOverr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Lst>
  <p:notesMasterIdLst>
    <p:notesMasterId r:id="rId63"/>
  </p:notesMasterIdLst>
  <p:sldIdLst>
    <p:sldId id="2076136939" r:id="rId7"/>
    <p:sldId id="11820" r:id="rId8"/>
    <p:sldId id="11723" r:id="rId9"/>
    <p:sldId id="1698" r:id="rId10"/>
    <p:sldId id="1699" r:id="rId11"/>
    <p:sldId id="1700" r:id="rId12"/>
    <p:sldId id="2145706130" r:id="rId13"/>
    <p:sldId id="11728" r:id="rId14"/>
    <p:sldId id="11729" r:id="rId15"/>
    <p:sldId id="2145706131" r:id="rId16"/>
    <p:sldId id="11821" r:id="rId17"/>
    <p:sldId id="11733" r:id="rId18"/>
    <p:sldId id="11736" r:id="rId19"/>
    <p:sldId id="2145706132" r:id="rId20"/>
    <p:sldId id="11822" r:id="rId21"/>
    <p:sldId id="11746" r:id="rId22"/>
    <p:sldId id="11747" r:id="rId23"/>
    <p:sldId id="2145706133" r:id="rId24"/>
    <p:sldId id="11750" r:id="rId25"/>
    <p:sldId id="11751" r:id="rId26"/>
    <p:sldId id="11754" r:id="rId27"/>
    <p:sldId id="11761" r:id="rId28"/>
    <p:sldId id="11758" r:id="rId29"/>
    <p:sldId id="11823" r:id="rId30"/>
    <p:sldId id="11763" r:id="rId31"/>
    <p:sldId id="11775" r:id="rId32"/>
    <p:sldId id="11764" r:id="rId33"/>
    <p:sldId id="11779" r:id="rId34"/>
    <p:sldId id="11765" r:id="rId35"/>
    <p:sldId id="11780" r:id="rId36"/>
    <p:sldId id="11781" r:id="rId37"/>
    <p:sldId id="11782" r:id="rId38"/>
    <p:sldId id="11824" r:id="rId39"/>
    <p:sldId id="11784" r:id="rId40"/>
    <p:sldId id="11787" r:id="rId41"/>
    <p:sldId id="11788" r:id="rId42"/>
    <p:sldId id="11766" r:id="rId43"/>
    <p:sldId id="11789" r:id="rId44"/>
    <p:sldId id="11785" r:id="rId45"/>
    <p:sldId id="11790" r:id="rId46"/>
    <p:sldId id="11791" r:id="rId47"/>
    <p:sldId id="11786" r:id="rId48"/>
    <p:sldId id="266" r:id="rId49"/>
    <p:sldId id="11797" r:id="rId50"/>
    <p:sldId id="11825" r:id="rId51"/>
    <p:sldId id="11800" r:id="rId52"/>
    <p:sldId id="1662" r:id="rId53"/>
    <p:sldId id="1696" r:id="rId54"/>
    <p:sldId id="11802" r:id="rId55"/>
    <p:sldId id="11806" r:id="rId56"/>
    <p:sldId id="11808" r:id="rId57"/>
    <p:sldId id="11805" r:id="rId58"/>
    <p:sldId id="2145706134" r:id="rId59"/>
    <p:sldId id="11809" r:id="rId60"/>
    <p:sldId id="11811" r:id="rId61"/>
    <p:sldId id="1181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9C98F-EC57-F631-CD06-45E345D3240A}" v="1" dt="2021-09-29T16:30:39.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68" autoAdjust="0"/>
    <p:restoredTop sz="70027" autoAdjust="0"/>
  </p:normalViewPr>
  <p:slideViewPr>
    <p:cSldViewPr snapToGrid="0">
      <p:cViewPr varScale="1">
        <p:scale>
          <a:sx n="44" d="100"/>
          <a:sy n="44" d="100"/>
        </p:scale>
        <p:origin x="15" y="405"/>
      </p:cViewPr>
      <p:guideLst/>
    </p:cSldViewPr>
  </p:slideViewPr>
  <p:notesTextViewPr>
    <p:cViewPr>
      <p:scale>
        <a:sx n="1" d="1"/>
        <a:sy n="1" d="1"/>
      </p:scale>
      <p:origin x="0" y="0"/>
    </p:cViewPr>
  </p:notesTextViewPr>
  <p:sorterViewPr>
    <p:cViewPr>
      <p:scale>
        <a:sx n="100" d="100"/>
        <a:sy n="100" d="100"/>
      </p:scale>
      <p:origin x="0" y="-2589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5ec9b45e-09f7-4acb-ae45-95f738816775" providerId="ADAL" clId="{BB585D10-F092-4074-8BB1-523A6504E8B2}"/>
    <pc:docChg chg="undo custSel modSld">
      <pc:chgData name="Julie Descamp" userId="5ec9b45e-09f7-4acb-ae45-95f738816775" providerId="ADAL" clId="{BB585D10-F092-4074-8BB1-523A6504E8B2}" dt="2021-09-29T16:36:34.719" v="26" actId="1076"/>
      <pc:docMkLst>
        <pc:docMk/>
      </pc:docMkLst>
      <pc:sldChg chg="addSp delSp modSp mod">
        <pc:chgData name="Julie Descamp" userId="5ec9b45e-09f7-4acb-ae45-95f738816775" providerId="ADAL" clId="{BB585D10-F092-4074-8BB1-523A6504E8B2}" dt="2021-09-29T16:34:25.973" v="11" actId="1076"/>
        <pc:sldMkLst>
          <pc:docMk/>
          <pc:sldMk cId="0" sldId="11794"/>
        </pc:sldMkLst>
        <pc:spChg chg="mod">
          <ac:chgData name="Julie Descamp" userId="5ec9b45e-09f7-4acb-ae45-95f738816775" providerId="ADAL" clId="{BB585D10-F092-4074-8BB1-523A6504E8B2}" dt="2021-09-29T16:33:45.137" v="5" actId="1076"/>
          <ac:spMkLst>
            <pc:docMk/>
            <pc:sldMk cId="0" sldId="11794"/>
            <ac:spMk id="2" creationId="{00000000-0000-0000-0000-000000000000}"/>
          </ac:spMkLst>
        </pc:spChg>
        <pc:spChg chg="del mod">
          <ac:chgData name="Julie Descamp" userId="5ec9b45e-09f7-4acb-ae45-95f738816775" providerId="ADAL" clId="{BB585D10-F092-4074-8BB1-523A6504E8B2}" dt="2021-09-29T16:34:11.876" v="7" actId="478"/>
          <ac:spMkLst>
            <pc:docMk/>
            <pc:sldMk cId="0" sldId="11794"/>
            <ac:spMk id="4" creationId="{00000000-0000-0000-0000-000000000000}"/>
          </ac:spMkLst>
        </pc:spChg>
        <pc:spChg chg="del mod">
          <ac:chgData name="Julie Descamp" userId="5ec9b45e-09f7-4acb-ae45-95f738816775" providerId="ADAL" clId="{BB585D10-F092-4074-8BB1-523A6504E8B2}" dt="2021-09-29T16:34:13.293" v="8" actId="478"/>
          <ac:spMkLst>
            <pc:docMk/>
            <pc:sldMk cId="0" sldId="11794"/>
            <ac:spMk id="5" creationId="{00000000-0000-0000-0000-000000000000}"/>
          </ac:spMkLst>
        </pc:spChg>
        <pc:picChg chg="add mod">
          <ac:chgData name="Julie Descamp" userId="5ec9b45e-09f7-4acb-ae45-95f738816775" providerId="ADAL" clId="{BB585D10-F092-4074-8BB1-523A6504E8B2}" dt="2021-09-29T16:34:25.973" v="11" actId="1076"/>
          <ac:picMkLst>
            <pc:docMk/>
            <pc:sldMk cId="0" sldId="11794"/>
            <ac:picMk id="7" creationId="{E1091B62-97A3-4D51-94F5-D426AE856155}"/>
          </ac:picMkLst>
        </pc:picChg>
      </pc:sldChg>
      <pc:sldChg chg="modSp mod">
        <pc:chgData name="Julie Descamp" userId="5ec9b45e-09f7-4acb-ae45-95f738816775" providerId="ADAL" clId="{BB585D10-F092-4074-8BB1-523A6504E8B2}" dt="2021-09-29T16:35:48.326" v="22" actId="1076"/>
        <pc:sldMkLst>
          <pc:docMk/>
          <pc:sldMk cId="0" sldId="11797"/>
        </pc:sldMkLst>
        <pc:spChg chg="mod">
          <ac:chgData name="Julie Descamp" userId="5ec9b45e-09f7-4acb-ae45-95f738816775" providerId="ADAL" clId="{BB585D10-F092-4074-8BB1-523A6504E8B2}" dt="2021-09-29T16:35:37.021" v="21" actId="1076"/>
          <ac:spMkLst>
            <pc:docMk/>
            <pc:sldMk cId="0" sldId="11797"/>
            <ac:spMk id="2" creationId="{00000000-0000-0000-0000-000000000000}"/>
          </ac:spMkLst>
        </pc:spChg>
        <pc:spChg chg="mod">
          <ac:chgData name="Julie Descamp" userId="5ec9b45e-09f7-4acb-ae45-95f738816775" providerId="ADAL" clId="{BB585D10-F092-4074-8BB1-523A6504E8B2}" dt="2021-09-29T16:35:32.644" v="20" actId="1076"/>
          <ac:spMkLst>
            <pc:docMk/>
            <pc:sldMk cId="0" sldId="11797"/>
            <ac:spMk id="3" creationId="{00000000-0000-0000-0000-000000000000}"/>
          </ac:spMkLst>
        </pc:spChg>
        <pc:spChg chg="mod">
          <ac:chgData name="Julie Descamp" userId="5ec9b45e-09f7-4acb-ae45-95f738816775" providerId="ADAL" clId="{BB585D10-F092-4074-8BB1-523A6504E8B2}" dt="2021-09-29T16:35:48.326" v="22" actId="1076"/>
          <ac:spMkLst>
            <pc:docMk/>
            <pc:sldMk cId="0" sldId="11797"/>
            <ac:spMk id="6" creationId="{00000000-0000-0000-0000-000000000000}"/>
          </ac:spMkLst>
        </pc:spChg>
        <pc:spChg chg="mod">
          <ac:chgData name="Julie Descamp" userId="5ec9b45e-09f7-4acb-ae45-95f738816775" providerId="ADAL" clId="{BB585D10-F092-4074-8BB1-523A6504E8B2}" dt="2021-09-29T16:35:48.326" v="22" actId="1076"/>
          <ac:spMkLst>
            <pc:docMk/>
            <pc:sldMk cId="0" sldId="11797"/>
            <ac:spMk id="7" creationId="{00000000-0000-0000-0000-000000000000}"/>
          </ac:spMkLst>
        </pc:spChg>
      </pc:sldChg>
      <pc:sldChg chg="modSp mod">
        <pc:chgData name="Julie Descamp" userId="5ec9b45e-09f7-4acb-ae45-95f738816775" providerId="ADAL" clId="{BB585D10-F092-4074-8BB1-523A6504E8B2}" dt="2021-09-29T16:36:34.719" v="26" actId="1076"/>
        <pc:sldMkLst>
          <pc:docMk/>
          <pc:sldMk cId="0" sldId="11803"/>
        </pc:sldMkLst>
        <pc:spChg chg="mod">
          <ac:chgData name="Julie Descamp" userId="5ec9b45e-09f7-4acb-ae45-95f738816775" providerId="ADAL" clId="{BB585D10-F092-4074-8BB1-523A6504E8B2}" dt="2021-09-29T16:36:24.166" v="23" actId="404"/>
          <ac:spMkLst>
            <pc:docMk/>
            <pc:sldMk cId="0" sldId="11803"/>
            <ac:spMk id="2" creationId="{00000000-0000-0000-0000-000000000000}"/>
          </ac:spMkLst>
        </pc:spChg>
        <pc:spChg chg="mod">
          <ac:chgData name="Julie Descamp" userId="5ec9b45e-09f7-4acb-ae45-95f738816775" providerId="ADAL" clId="{BB585D10-F092-4074-8BB1-523A6504E8B2}" dt="2021-09-29T16:36:27.843" v="25" actId="1076"/>
          <ac:spMkLst>
            <pc:docMk/>
            <pc:sldMk cId="0" sldId="11803"/>
            <ac:spMk id="3" creationId="{00000000-0000-0000-0000-000000000000}"/>
          </ac:spMkLst>
        </pc:spChg>
        <pc:spChg chg="mod">
          <ac:chgData name="Julie Descamp" userId="5ec9b45e-09f7-4acb-ae45-95f738816775" providerId="ADAL" clId="{BB585D10-F092-4074-8BB1-523A6504E8B2}" dt="2021-09-29T16:36:34.719" v="26" actId="1076"/>
          <ac:spMkLst>
            <pc:docMk/>
            <pc:sldMk cId="0" sldId="11803"/>
            <ac:spMk id="4" creationId="{00000000-0000-0000-0000-000000000000}"/>
          </ac:spMkLst>
        </pc:spChg>
        <pc:spChg chg="mod">
          <ac:chgData name="Julie Descamp" userId="5ec9b45e-09f7-4acb-ae45-95f738816775" providerId="ADAL" clId="{BB585D10-F092-4074-8BB1-523A6504E8B2}" dt="2021-09-29T16:36:34.719" v="26" actId="1076"/>
          <ac:spMkLst>
            <pc:docMk/>
            <pc:sldMk cId="0" sldId="11803"/>
            <ac:spMk id="5" creationId="{00000000-0000-0000-0000-000000000000}"/>
          </ac:spMkLst>
        </pc:spChg>
      </pc:sldChg>
    </pc:docChg>
  </pc:docChgLst>
  <pc:docChgLst>
    <pc:chgData name="Julie Descamp (CLEARWATER GROUP LLC)" userId="S::v-juldes@microsoft.com::5ec9b45e-09f7-4acb-ae45-95f738816775" providerId="AD" clId="Web-{4219C98F-EC57-F631-CD06-45E345D3240A}"/>
    <pc:docChg chg="modSld">
      <pc:chgData name="Julie Descamp (CLEARWATER GROUP LLC)" userId="S::v-juldes@microsoft.com::5ec9b45e-09f7-4acb-ae45-95f738816775" providerId="AD" clId="Web-{4219C98F-EC57-F631-CD06-45E345D3240A}" dt="2021-09-29T16:30:39.621" v="0" actId="14100"/>
      <pc:docMkLst>
        <pc:docMk/>
      </pc:docMkLst>
      <pc:sldChg chg="modSp">
        <pc:chgData name="Julie Descamp (CLEARWATER GROUP LLC)" userId="S::v-juldes@microsoft.com::5ec9b45e-09f7-4acb-ae45-95f738816775" providerId="AD" clId="Web-{4219C98F-EC57-F631-CD06-45E345D3240A}" dt="2021-09-29T16:30:39.621" v="0" actId="14100"/>
        <pc:sldMkLst>
          <pc:docMk/>
          <pc:sldMk cId="692744171" sldId="1701"/>
        </pc:sldMkLst>
        <pc:spChg chg="mod">
          <ac:chgData name="Julie Descamp (CLEARWATER GROUP LLC)" userId="S::v-juldes@microsoft.com::5ec9b45e-09f7-4acb-ae45-95f738816775" providerId="AD" clId="Web-{4219C98F-EC57-F631-CD06-45E345D3240A}" dt="2021-09-29T16:30:39.621" v="0" actId="14100"/>
          <ac:spMkLst>
            <pc:docMk/>
            <pc:sldMk cId="692744171" sldId="1701"/>
            <ac:spMk id="7" creationId="{9C638D91-5E76-844D-934F-51F1E8841A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3B5E6-3422-4655-87F5-92EA38CB0811}" type="datetimeFigureOut">
              <a:rPr lang="en-US" altLang="zh-CN" smtClean="0">
                <a:latin typeface="Calibri" panose="020F0502020204030204" pitchFamily="34" charset="0"/>
                <a:ea typeface="Microsoft YaHei" panose="020B0503020204020204" pitchFamily="34" charset="-122"/>
              </a:rPr>
              <a:t>11/11/2021</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190D8-BB84-4D01-9070-00841540FA2A}"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140210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raph.microsoft.com/v1.0/users/%7buser-id%7d/drive"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graph.microsoft.com/v1.0/sites/%7bsite-id%7d/drive" TargetMode="External"/><Relationship Id="rId4" Type="http://schemas.openxmlformats.org/officeDocument/2006/relationships/hyperlink" Target="https://graph.microsoft.com/v1.0/groups/%7bgroup-id%7d/drive"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ngrok.co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ngrok.co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raph.microsoft.com/v1.0/subscription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graph.microsoft.com/v1.0/subscriptions/%7bGUID%7d"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899190D8-BB84-4D01-9070-00841540FA2A}" type="slidenum">
              <a:rPr lang="en-US" smtClean="0">
                <a:latin typeface="Calibri" panose="020F0502020204030204" pitchFamily="34" charset="0"/>
                <a:ea typeface="Microsoft YaHei" panose="020B0503020204020204" pitchFamily="34" charset="-122"/>
              </a:rPr>
              <a:t>1</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849303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7482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section, you will learn how Microsoft has implemented throttling to Microsoft Graph to limit the overuse of Microsoft Graph resources. You will learn how to avoid requests from being throttled, and how to properly handle scenarios when Microsoft Graph throttles high user traffic in a graceful way.</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Microsoft Graph is designed to handle a high volume of requests. If an overwhelming number of requests occurs, throttling helps maintain optimal performance and reliability of the Microsoft Graph service. Throttling limits the number of concurrent calls to a service to prevent overuse of resources.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dirty="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Throttling limits vary based on the scenario. For example, if you are performing a large volume of writes, the possibility for throttling is higher than if you are only performing reads.</a:t>
            </a:r>
            <a:endParaRPr lang="zh-CN" altLang="en-US" sz="900" b="0" i="0" kern="1200" dirty="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Developers may ask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what are the throttling limits per hour or per day</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but this is not an easy question to answer. Microsoft Graph is a proxy service that provides access to multiple Microsoft hosted services and endpoints. Each of these services has their own process for calculating when requests should be throttled. In addition to different services, not all requests are treated equally. A read request is not as demanding on the services as a write operation. Furthermore, not all read or write operations can be treated equally. A read request for the ID and name of 50 groups is very different from including the $expand query operator to include the ID, name, email and phone number for all members in those groups.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Not all requests are treated equally. A read request is not as demanding on the services as a write operation. Furthermore, not all read or write operations can be treated equally. A read request for the ID and name of 50 groups is not the same as including the $expand query operator to include the ID, name, email, and phone number for members in the groups.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97743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59615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Users are the core of most operations in Microsoft 365. Microsoft Graph enables developers full control over the lifecycle of users in Microsoft 365 including creating, updating, and deleting users and to listing users in the organization. In this section, you’ll learn how to use Microsoft Graph to work with users in Microsoft 365 including the required permissions.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Users are the representation of an Azure Active Directory (Azure AD) work or school user account or a Microsoft account in Microsoft Graph. The user resource in Microsoft Graph is a hub from which you can access the relationships and resources that are relevant to your users.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can use Microsoft Graph to access the relationships, documents, contacts, and preferences that are contextually relevant to the signed-in user. The user resource provides straightforward way for you to access and manipulate user resources without having to perform additional calls, look up specific authentication information, and directly issue queries against other Microsoft Graph resources.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What can you do with the Microsoft Graph user resource</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user resource is the gateway to resources related to a user. The user can be the currently signed-in user, or another user if your identity and application has been granted the necessary permissions.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What kinds of things can you do with the Microsoft Graph user resource?</a:t>
            </a:r>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Manage your organization: </a:t>
            </a:r>
            <a:r>
              <a:rPr lang="en-US" altLang="zh-CN">
                <a:latin typeface="Calibri" panose="020F0502020204030204" pitchFamily="34" charset="0"/>
                <a:ea typeface="Microsoft YaHei" panose="020B0503020204020204" pitchFamily="34" charset="-122"/>
              </a:rPr>
              <a:t>Create new users in your organization or update the resources and relationships for existing users.</a:t>
            </a:r>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Work with calendars and tasks: </a:t>
            </a:r>
            <a:r>
              <a:rPr lang="en-US" altLang="zh-CN">
                <a:latin typeface="Calibri" panose="020F0502020204030204" pitchFamily="34" charset="0"/>
                <a:ea typeface="Microsoft YaHei" panose="020B0503020204020204" pitchFamily="34" charset="-122"/>
              </a:rPr>
              <a:t>You can view, query, and update user calendar and calendar groups associated with a user</a:t>
            </a:r>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Administer mail and handle contacts: </a:t>
            </a:r>
            <a:r>
              <a:rPr lang="en-US" altLang="zh-CN">
                <a:latin typeface="Calibri" panose="020F0502020204030204" pitchFamily="34" charset="0"/>
                <a:ea typeface="Microsoft YaHei" panose="020B0503020204020204" pitchFamily="34" charset="-122"/>
              </a:rPr>
              <a:t>You can configure user mail settings and contact lists and send mail on a user's behalf</a:t>
            </a:r>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Enrich your app with user insights: </a:t>
            </a:r>
            <a:r>
              <a:rPr lang="en-US" altLang="zh-CN">
                <a:latin typeface="Calibri" panose="020F0502020204030204" pitchFamily="34" charset="0"/>
                <a:ea typeface="Microsoft YaHei" panose="020B0503020204020204" pitchFamily="34" charset="-122"/>
              </a:rPr>
              <a:t>Maximize relevance in your application by promoting recently used or trending documents and contacts associated with a user</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59771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76915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Microsoft Graph provides a unified programmability model that you can use to build apps for organizations and consumers that interact with the data of millions of users. The Microsoft Graph REST APIs implements many of the OData protocol’s query parameters. </a:t>
            </a:r>
          </a:p>
          <a:p>
            <a:endParaRPr lang="zh-CN" altLang="en-US" b="0" i="0" dirty="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manipulate queries using query parameters.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Profile photos can be set on user accounts, groups, and contacts in Office 365. Developers can use Microsoft Graph to view, download, and manage profile photos for these three resource types.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Profile photos are stored as binary data that developers can convert to different formats in different use cases, such as base-64 for use in a web environment.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72387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get a resource's profile photo, use the /photo/$value endpoint on the resource. For example, the signed-in user's profile photo can be accessed using the https://graph.microsoft.com/v1.0/me/photo/$value endpoint.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same operation can be done using the Microsoft Graph .NET SDK (code sample on slide)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542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32742" rtl="0" eaLnBrk="1" fontAlgn="auto" latinLnBrk="0" hangingPunct="1">
              <a:lnSpc>
                <a:spcPct val="90000"/>
              </a:lnSpc>
              <a:spcBef>
                <a:spcPct val="43750"/>
              </a:spcBef>
              <a:spcAft>
                <a:spcPct val="43750"/>
              </a:spcAft>
              <a:buClrTx/>
              <a:buSzTx/>
              <a:buFontTx/>
              <a:buNone/>
              <a:tabLst/>
              <a:defRPr/>
            </a:pPr>
            <a:r>
              <a:rPr lang="en-US" altLang="zh-CN">
                <a:latin typeface="Calibri" panose="020F0502020204030204" pitchFamily="34" charset="0"/>
                <a:ea typeface="Microsoft YaHei" panose="020B0503020204020204" pitchFamily="34" charset="-122"/>
              </a:rPr>
              <a:t>When creating or updating a user, HTTP request body contains the property values for the user. This is typically submitted as JSON object in string form.</a:t>
            </a:r>
          </a:p>
          <a:p>
            <a:pPr>
              <a:spcBef>
                <a:spcPct val="43750"/>
              </a:spcBef>
              <a:spcAft>
                <a:spcPct val="43750"/>
              </a:spcAft>
            </a:pP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When creating a user, you must specify the required properties for the user at a minimum. You can optionally specify any other writable properties.</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create a user, submit a request to the /users endpoint as an HTTP POST with the request header </a:t>
            </a:r>
            <a:r>
              <a:rPr lang="en-US" altLang="zh-CN" b="1">
                <a:latin typeface="Calibri" panose="020F0502020204030204" pitchFamily="34" charset="0"/>
                <a:ea typeface="Microsoft YaHei" panose="020B0503020204020204" pitchFamily="34" charset="-122"/>
              </a:rPr>
              <a:t>Content-type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set to application/json. The body of the request should include JSON object in string format with the following required properties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(listed on slide)</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example, an HTTP request would look like the following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(code sample on slide)</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same request submitted using the Microsoft Graph .NET SDK:</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graphClient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GetAuthenticatedGraphClient(...); Microsoft.Graph.User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user = new Microsoft.Graph.User() { AccountEnabled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GivenName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"Melissa", Surname = "Darrow", DisplayName = "Melissa Darrow", MailNickname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"MelissaD", UserPrincipalName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"melissad@M365x068225.onmicrosoft.com", PasswordProfile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new PasswordProfile() { Password = "Password1!", ForceChangePasswordNextSignIn</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 }; var requestNewUser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await graphClient.Users.Request().AddAsync(user);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08893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Groups are collections of users who share access to resources in Microsoft services or in your apps. Developers can use Microsoft Graph to create and manage different types of groups. In this section, you’ll learn how to manage the lifecycle of groups, the different types of groups and obtain information about the users associated with a group using Microsoft Graph.</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Microsoft Graph enables developers to work with groups in Microsoft 365. Groups are collections of users and other principals that share access to resources in Microsoft services or your app. Using the Microsoft Graph, developers can view and manage groups within Microsoft 365.</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group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resource within Microsoft Graph represents multiple things as there are different types of groups. The types of groups accessible from Microsoft Graph include:</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Office 365 groups</a:t>
            </a:r>
            <a:endParaRPr lang="zh-CN" altLang="en-US" dirty="0">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Security groups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Office 365 groups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Office 365 groups enable people to collaborate on a project or a team. The members within a group share resources, such as Outlook conversations and a calendar, SharePoint files, a OneNote notebook, a SharePoint team site, Planner plans, and Intune device management.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Within Microsoft Graph, these groups are referred to as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unified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groups.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Security groups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Unlike Office 365 groups, security groups are used to control access to resources. Apps can check if a user is a member of a security group to determine if they can access specific resources within the app.</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Another capability of security groups is that while they can contain users like Office 365 groups, security groups can also contain other security groups. This allows admins added flexibility in determining users who can access secured resources.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844151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Unlike the previous example, the `memberOf` property returns a collection of directory objects that the user is a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direct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member of. These are groups that the user has been explicitly added to.</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Microsoft Graph can also return the list of directory objects a user is a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transitive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member of. These are the groups that user hasn't been directly added to, but is a member of through a nested security group. This can happen if the user is in a security group that's been added to another group or is a member of a group through dynamic membership (*covered in a previous unit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perform a transitive membership check, use the `getMemberGroups` method on the Microsoft Graph API or the `GetMemberGroups()` method on the Microsoft Graph .NET SDK.</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Office 365 groups cannot contain groups, so membership in an Office 365 group is always direct.</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95380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When creating or updating a group, the HTTP request body contains the group object to create or update. This is typically submitted as a JSON object in string form. This object must contain the required properties for a group, but you can optionally specify any other writable property when creating and updating groups.</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create a group, submit a request to the /groups endpoint as an HTTP POST with the request header </a:t>
            </a:r>
            <a:r>
              <a:rPr lang="en-US" altLang="zh-CN" b="1">
                <a:latin typeface="Calibri" panose="020F0502020204030204" pitchFamily="34" charset="0"/>
                <a:ea typeface="Microsoft YaHei" panose="020B0503020204020204" pitchFamily="34" charset="-122"/>
              </a:rPr>
              <a:t>Content-Type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set to </a:t>
            </a:r>
            <a:r>
              <a:rPr lang="en-US" altLang="zh-CN" b="1">
                <a:latin typeface="Calibri" panose="020F0502020204030204" pitchFamily="34" charset="0"/>
                <a:ea typeface="Microsoft YaHei" panose="020B0503020204020204" pitchFamily="34" charset="-122"/>
              </a:rPr>
              <a:t>application/json</a:t>
            </a:r>
            <a:r>
              <a:rPr lang="en-US" altLang="zh-CN">
                <a:latin typeface="Calibri" panose="020F0502020204030204" pitchFamily="34" charset="0"/>
                <a:ea typeface="Microsoft YaHei" panose="020B0503020204020204" pitchFamily="34" charset="-122"/>
              </a:rPr>
              <a:t>. The body of the request should include the JSON representation of the group in string format with the following minimal properties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(listed on slide)</a:t>
            </a:r>
          </a:p>
          <a:p>
            <a:pPr>
              <a:spcBef>
                <a:spcPct val="43750"/>
              </a:spcBef>
              <a:spcAft>
                <a:spcPct val="43750"/>
              </a:spcAft>
            </a:pPr>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create an Office 365 group, set the groupTypes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collection to Unified.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 can also configure the owners and members of a group at creation time, use the additionalData</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property. This property is a </a:t>
            </a:r>
            <a:r>
              <a:rPr lang="en-US" altLang="zh-CN" b="1">
                <a:latin typeface="Calibri" panose="020F0502020204030204" pitchFamily="34" charset="0"/>
                <a:ea typeface="Microsoft YaHei" panose="020B0503020204020204" pitchFamily="34" charset="-122"/>
              </a:rPr>
              <a:t>Dictionary</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type that accepts a string as the key and an array of string references to specific user endpoints.</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example, the following code will create a new Office 365 group with one owner and two members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(sample on slide)</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39379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delete a group, submit an HTTP DELETE request to the group endpoint. For example: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DELETE https://graph.microsoft.com/v1.0/groups/{ID}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same request submitted using the Microsoft Graph .NET SDK:</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var groupIdToDelete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"{ID}"; await client.Groups[groupIdToDelete].Request().DeleteAsync();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65729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75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You can use Microsoft Graph to create a new Microsoft Teams team under an existing group, provided the group has at least one owner.</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create a new team under a group, submit an HTTP PUT request to the /team property on the group endpoint and optionally include a JSON object in string format in the body of the request that contains the Microsoft Teams team properties.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PUT https://graph.microsoft.com/v1.0/groups/{ID}/team Content-type: application/json { "memberSettings": { "allowCreateUpdateChannels": true }, "messagingSettings": { "allowUserEditMessages": true, "allowUserDeleteMessages": true }, "funSettings": { "allowGiphy": true, "giphyContentRating": "strict" }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same request submitted using the Microsoft Graph .NET SDK:</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private static async Task&lt;Microsoft.Graph.Team&gt; TeamifyGroupAsync(GraphServiceClient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client, string groupId) { var team = new Microsoft.Graph.Team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MemberSettings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new TeamMemberSettings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AllowCreateUpdateChannels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ODataType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null }, MessagingSettings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new TeamMessagingSettings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AllowUserEditMessages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AllowUserDeleteMessages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true, ODataType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null }, ODataType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null }; var requestTeamifiedGroup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client.Groups[groupId].Team.Request(); return await requestTeamifiedGroup.PutAsync(team); }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39498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OneDrive is the files hub for Office 365. OneDrive enables users to access and collaborate on files no matter where they're stored. Microsoft Graph enables developers to use a single API to work with the files in OneDrive. Files in Office 365 are stored in drives. Users can store files in a personal drive, their OneDrive, or in a shared drive powered by a SharePoint document library. In this section, you’ll learn how to access files in OneDrive, both reading and writing files, and how to traverse relationships between files and users.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1">
                <a:latin typeface="Calibri" panose="020F0502020204030204" pitchFamily="34" charset="0"/>
                <a:ea typeface="Microsoft YaHei" panose="020B0503020204020204" pitchFamily="34" charset="-122"/>
              </a:rPr>
              <a:t>Why integrate with OneDrive file storage in the cloud?</a:t>
            </a:r>
          </a:p>
          <a:p>
            <a:endParaRPr lang="zh-CN" altLang="en-US" b="1"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Tap into billions of files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OneDrive users can access their files from any device, online or offline, and share files with people inside or outside their organization. OneDrive enables real-time coauthoring in familiar apps like Word, Excel, and PowerPoint. Files light up with rich thumbnails for hundreds of formats, video streaming, analytics, and more, powered by Microsoft Graph. Data in OneDrive is protected with advanced encryption, compliance, and security features that customers trust.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Store your app's files in a powerful cloud</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store your files in OneDrive, your app can take advantage of the features of the Microsoft cloud and your users can access their files anywhere. Use the file picker SDK to quickly open, download, save, or share files stored in OneDrive from within your own app, using the same experience OneDrive users are familiar with. Get information about selected files directly from the picker SDK, or use Microsoft Graph APIs directly to interact more deeply with files. Use special folders to store files in well-known locations on OneDrive, like Documents and Camera Roll, or give your app its own personal folder.</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Bring your app straight to users within OneDrive</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OneDrive customers can use or launch your app directly from within OneDrive to open, edit, or preview files. Use OneDrive's file handler extensions to provide icons and previews for your own custom file extensions, add your app to the New button or even add your own custom actions to the menu bar to launch your app.</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Work with content in formats your app understands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Your app can get file content in the format that is most convenient for you. Your app can display custom-sized thumbnails for hundreds of different file formats. You can download files in different formats, like PDF, DOCX and and others.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Work with file content and metadata without downloading the binary</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With Microsoft Graph, you can access rich content through REST APIs without having to download the binary. Explore extracted metadata from photo, audio, and video files. Use the Excel API to work directly with the raw data stored in an Excel workbook. Use the Notes API to access the contents of OneNote notebooks.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React to file changes</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With webhooks, your app can get notified when files change so you can quickly react. Use the delta API to see what changed since the last time your app synchronized with the cloud.</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844151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Let's explore the Microsoft Graph files-related resource endpoints.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Drive: Represents a logical container of files, like a document library or a user's OneDrive.</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DriveItem: Represents an item within a drive, like a document, photo, video, or folder.</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These two resources expose data in the following ways: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Properties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such as `id` and `name`, expose simple values as strings, numbers, and Booleans.</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Facets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such as `file` and `photo`, expose complex values. The presence of facets like `file` or `folder` indicate behaviors and properties of the DriveItem.</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References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such as `children` and `thumbnails`, point to other resource collections.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23288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Access the currently signed in user's OneDrive using the https://graph.microsoft.com/v1.0/me/drive endpoint. This endpoint will return details about the user's OneDrive including the date it was created, last modified, quota information and what type of OneDrive it is: OneDrive for Business (business) or OneDrive Consumer (personal).</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view the contents of the user's OneDrive, use the https://graph.microsoft.com/v1.0/me/drive/root endpoint. This endpoint will return the root folder of the OneDrive account and include a folder property that contains the number of folders and files at the root of the OneDrive account. To view the contents of the folder, use the /children endpoint. You can also access a specific folder.</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Developers can use one of the many Microsoft Graph SDKs to access a user's OneDrive account.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example, to get the current signed-in user's root OneDrive folder with the Microsoft Graph SDK, you would use the following code: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graphClient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GetAuthenticatedGraphClient(...); // get user's files &amp; folders in the root var oneDriveRoot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client.Me.Drive.Root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.Children .Request() .GetAsync() .Result; // display the results foreach (var driveItem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in results) { Console.WriteLine(driveItem.Id</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 " + driveItem.Name);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also enables the signed-in user to access another user's OneDrive, provided they have been granted access to it, using the </a:t>
            </a:r>
            <a:r>
              <a:rPr lang="en-US" altLang="zh-CN">
                <a:latin typeface="Calibri" panose="020F0502020204030204" pitchFamily="34" charset="0"/>
                <a:ea typeface="Microsoft YaHei" panose="020B0503020204020204" pitchFamily="34" charset="-122"/>
                <a:hlinkClick r:id="rId3"/>
              </a:rPr>
              <a:t>https://graph.microsoft.com/v1.0/users/{user-id}/drive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endpoint.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can also access OneDrive accounts for more than just users. For instance, you can access a group's OneDrive account using the </a:t>
            </a:r>
            <a:r>
              <a:rPr lang="en-US" altLang="zh-CN">
                <a:latin typeface="Calibri" panose="020F0502020204030204" pitchFamily="34" charset="0"/>
                <a:ea typeface="Microsoft YaHei" panose="020B0503020204020204" pitchFamily="34" charset="-122"/>
                <a:hlinkClick r:id="rId4"/>
              </a:rPr>
              <a:t>https://graph.microsoft.com/v1.0/groups/{group-id}/drive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endpoint and a SharePoint site's default document library using the </a:t>
            </a:r>
            <a:r>
              <a:rPr lang="en-US" altLang="zh-CN">
                <a:latin typeface="Calibri" panose="020F0502020204030204" pitchFamily="34" charset="0"/>
                <a:ea typeface="Microsoft YaHei" panose="020B0503020204020204" pitchFamily="34" charset="-122"/>
                <a:hlinkClick r:id="rId5"/>
              </a:rPr>
              <a:t>https://graph.microsoft.com/v1.0/sites/{site-id}/drive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endpoint.</a:t>
            </a:r>
            <a:endParaRPr lang="en-US" altLang="zh-CN"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083486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Microsoft Graph also enables the signed-in user to access another user's OneDrive, provided they have been granted access to it, using the https://graph.microsoft.com/v1.0/users/{user-id}/drive endpoint.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Microsoft Graph can also access OneDrive accounts for more than just users. For instance, you can access a group's OneDrive account using the https://graph.microsoft.com/v1.0/groups/{group-id}/drive endpoint and a SharePoint site's default document library using the https://graph.microsoft.com/v1.0/sites/{site-id}/drive endpoint.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93257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Microsoft Graph is the gateway to your data in the Microsoft Cloud as you can see from the list of resources, services and entities at the bottom of the slide, there are a lot of things we can take advantage of in the Microsoft 365 platform. We can work with mail, calendar, contacts, tasks in addition to content inside of SharePoint sites and lists, files inside of OneDrive, interact with Microsoft Teams and many more things we can take advantage of.</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of these services typically has it’s own API that we can leverage to read and write to these different services. However it can be challenging and cumbersome to work with these different services as each has implemented their own endpoint, permission model, syntax for performing some operations like searching and other subtleties. Each endpoint is also secured with Azure AD which means that developers will need to authenticate with Azure AD and obtain an OAuth access token for each service they want to work with.</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Microsoft Graph addresses many of these challenges by acting as a proxy to a lot of these different services. It encompasses data residing in Office 365 such as mail, calendar, contacts and OneDrive as well as many others. In addition, it also provides access to Windows 10 and Enterprise Mobility + Security under a single endpoint. This endpoint, https://graph.microsoft.com, allows developers to create applications that will only have to authenticate once and obtain a single access token that can be used to retrieve data from multiple sources, greatly simplifying the development process.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service will sill have their individual permissions, or scopes, but all these permissions are defined in a single place under the Microsoft Graph endpoint, and it handles the underlying calls and permission requests to each of these different endpoints.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45181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supports uploading files up to 4 MB in size using a simple HTTP PUT request. To upload a file, submit an HTTP PUT to the collection where the new file should be created. The request URL must include the name of the file to create and end with the content endpoint.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request must include the HTTP request header Content-Type with a value that matches the type of file being uploaded. The contents of the file should be included in body of the request.</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example, to upload a text file to the currently signed-in user's root OneDrive account, use the following HTTP request:</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PUT https://graph.microsoft.com/v1.0/me/drive/root:/myNewSmallFile.txt:/content Content-Type: text/plain This is a new small file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update or replace an existing file, submit an HTTP PUT to the location of the existing file using the file's ID in OneDrive: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PUT https://graph.microsoft.com/v1.0/me/drive/items/{item-id}/content Content-Type: text/plain A new small file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 can also use the Microsoft Graph .NET SDK to do the same action. Assuming a file named </a:t>
            </a:r>
            <a:r>
              <a:rPr lang="en-US" altLang="zh-CN" b="1">
                <a:latin typeface="Calibri" panose="020F0502020204030204" pitchFamily="34" charset="0"/>
                <a:ea typeface="Microsoft YaHei" panose="020B0503020204020204" pitchFamily="34" charset="-122"/>
              </a:rPr>
              <a:t>myNewSmallFile.txt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is present in the current folder, use the following code to upload the file to the currently signed-in user's root OneDrive account:</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get reference to stream of file in OneDrive var fileName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"myNewSmallFile.txt"; var currentFolder</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System.IO.Directory.GetCurrentDirectory(); var filePath</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Path.Combine(currentFolder, fileName); // get a stream of the local file FileStream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fileStream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new FileStream(filePath, FileMode.Open); // upload the file to OneDrive 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graphClient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GetAuthenticatedGraphClient(...); var uploadedFile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graphClient.Me.Drive.Root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.ItemWithPath(fileName) .Content .Request() .PutAsync&lt;DriveItem&gt;(fileStream) .Result;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84233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25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also supports uploading files larger than 4 MB up to the maximum file size supported by OneDrive.</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support for large files also enables developers to resume a transfer in scenarios where the upload was interrupted or paused. Uploading a large file involves creating an upload session followed by uploading bytes to the session.</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As the upload session uploads the file, it reports back on the progress allowing developers to provide feedback to the user uploading the file.</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upload a large file, start by creating a new upload session:</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POST https://graph.microsoft.com/v1.0/me/drive/root/createUploadSession Content-Type: application/json { "item": { "name": "largefile.zip"} }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will return the upload session that contains the URL to upload the file and when the temporary upload location will expire: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HTTP/1.1 200 OK Content-Type: application/json { "uploadUrl": "https://sn3302.up.1drv.com/up/fe6987415ace7X4e1eF866337", "expirationDateTime": "2019-12-29T09:21:55.523Z"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As long as the expiration date hasn't passed, you can resume the upload session when it's an interrupted or paused upload.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Once you've created the upload session, you can then upload bytes to the temporary file in OneDrive. In this example, you're uploading the first 25 bytes for a 128-byte file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PUT https://sn3302.up.1drv.com/up/fe6987415ace7X4e1eF866337 Content-Length: 26 Content-Range: bytes 0-25/128 &lt;bytes 0-25 of the file&gt;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The Content-Range specifies which chunk you're uploading and the total size of the file. The total size of the file shouldn't change between upload sessions. If it does, the upload session will fail. The previous request will yield the following response that will again state the expiration time and the next expected range for the file: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HTTP/1.1 202 Accepted Content-Type: application/json { "expirationDateTime": "2019-12-29T09:21:55.523Z", "nextExpectedRanges": ["26-"]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When the last range of a file is received by the upload session, it will return an HTTP 201 Created or HTTP 200 OK response and include the DriveItem</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representing the completed file.</a:t>
            </a:r>
            <a:endParaRPr lang="en-US" altLang="zh-CN"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59865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Insights are relationships calculated using advanced analytics and machine learning techniques. Using Microsoft Graph, you can identify OneDrive documents trending around users.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Insights are returned by the following APIs: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Trending</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The `trending` endpoint returns documents from OneDrive and from SharePoint sites trending around a user.</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Used</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The `used` endpoint returns documents viewed and modified by a user. Includes documents the user used in OneDrive for Business, SharePoint, opened as email attachments, and as link attachments from sources like Box, DropBox and Google Drive.</a:t>
            </a:r>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Shared</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The `shared` endpoint returns documents shared with a user. Documents can be shared as email attachments or as OneDrive for Business links sent in emails.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Each insight is returned with a `resourceVisualization` and `resourceReference` complex value type. The `resourceVisualization` contains properties such as `title` and `previewImageUrl`.</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1275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Rich relationship connecting a user to documents that are trending around the user (are relevant to the user). OneDrive files, and files stored on SharePoint team sites can trend around the user.</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To get a list of the documents trending around the current user, submit the following HTTP request to Microsoft Graph:</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HTTP GET https://graph.microsoft.com/v1.0/me/insights/trending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request will return a collection of documents, each with an assigned weight that can be used to rank relevance: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"value": [ { "id": "id-value", "weight": "weight-value", "resourceVisualization": { "title": "title-value", "type": "type-value", "mediaType": "mediaType-value", "previewImageUrl": "previewImageUrl-value", "previewText": "previewText-value", "containerWebUrl": "containerWebUrl-value", "containerDisplayName": "containerDisplayName-value", "containerType": "containerType-value" }, "resourceReference": { "webUrl": "webUrl-value", "id": "id-value", "type": "type-value" } } ] } </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 can obtain trending files around the currently signed-in user with the Microsoft Graph .NET SDK, use the following code: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GraphServiceClient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graphClient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GetAuthenticatedGraphClient(...); var results = client.Me.Insights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.Trending .Request() .GetAsync() .Result; foreach (var resource in results) { Console.WriteLine("(" + resource.ResourceVisualization.Type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 ") - " +resource.ResourceVisualization.Title); Console.WriteLine(" Weight: " + resource.Weight); Console.WriteLine(" Id: " + resource.Id); Console.WriteLine(" ResourceId: " + resource.ResourceReference.Id); } </a:t>
            </a:r>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339418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Microsoft Graph enables developers to consume user information stored in Microsoft 365 in custom applications. Data is retrieved from Microsoft Graph through a REST API or using one of the various native SDKs provided by Microsoft. </a:t>
            </a:r>
          </a:p>
          <a:p>
            <a:endParaRPr lang="zh-CN" altLang="en-US" b="0" i="0" dirty="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work with change notifications (webhooks) &amp; track changes (delta query) in the Microsoft Graph.</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Change notifications enable applications to be alerted when data changes or is created in Microsoft Graph. When the wanted entity is created, updated, or deleted, Microsoft Graph submits an HTTP POST to the specified endpoint. Your custom endpoint listens for these messages and acts on them based on the logic defined by your business requirements.</a:t>
            </a:r>
          </a:p>
          <a:p>
            <a:endParaRPr lang="zh-CN" altLang="en-US" dirty="0">
              <a:latin typeface="Calibri" panose="020F0502020204030204"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You can get notifications on messages, events, contacts, users, groups, conversations, OneDrive files, alerts, and more. This allows you to stay up to date and in sync with data that that is accessible via Microsoft Graph. It also allows you to avoid implementing a polling infrastructure where you submit requests to Microsoft Graph at regular intervals to get the most recent changes. Instead, you can go back to Microsoft Graph asking for changes when a notification is received by your application. This way you'll never miss a change to data that is exposed or was accessible via Microsoft Graph.</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733395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Let's look at a couple of different example notifications scenarios.</a:t>
            </a:r>
          </a:p>
          <a:p>
            <a:endParaRPr lang="zh-CN" altLang="en-US" dirty="0">
              <a:latin typeface="Calibri" panose="020F0502020204030204" pitchFamily="34" charset="0"/>
              <a:ea typeface="Microsoft YaHei" panose="020B0503020204020204" pitchFamily="34" charset="-122"/>
            </a:endParaRPr>
          </a:p>
          <a:p>
            <a:r>
              <a:rPr lang="en-US" altLang="zh-CN" sz="900" b="0" kern="1200">
                <a:solidFill>
                  <a:schemeClr val="tx1"/>
                </a:solidFill>
                <a:effectLst/>
                <a:latin typeface="Segoe UI Light" pitchFamily="34" charset="0"/>
                <a:ea typeface="Microsoft YaHei" panose="020B0503020204020204" pitchFamily="34" charset="-122"/>
                <a:cs typeface="+mn-cs"/>
              </a:rPr>
              <a:t>When an email is received, you want to translate it from its native language to another language and make it easier for the consumer to read that email.</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When a new user is added to your organization, you want to automatically create an account for that user in your corporate third-party time tracking system and send them an email alerting them that their new account has been set up.  </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How would you implement these scenarios with change notifications?</a:t>
            </a:r>
          </a:p>
          <a:p>
            <a:endParaRPr lang="zh-CN" altLang="en-US" dirty="0">
              <a:latin typeface="Calibri" panose="020F0502020204030204" pitchFamily="34" charset="0"/>
              <a:ea typeface="Microsoft YaHei" panose="020B0503020204020204" pitchFamily="34" charset="-122"/>
            </a:endParaRPr>
          </a:p>
          <a:p>
            <a:r>
              <a:rPr lang="en-US" altLang="zh-CN" sz="900" b="0" kern="1200">
                <a:solidFill>
                  <a:schemeClr val="tx1"/>
                </a:solidFill>
                <a:effectLst/>
                <a:latin typeface="Segoe UI Light" pitchFamily="34" charset="0"/>
                <a:ea typeface="Microsoft YaHei" panose="020B0503020204020204" pitchFamily="34" charset="-122"/>
                <a:cs typeface="+mn-cs"/>
              </a:rPr>
              <a:t>You first need to create an app that will host a web API to listen for notifications. This will be the component that will not only trigger the request to create the subscription, but it will also manage subscription renewals and receive and respond to notifications received from Microsoft Graph.</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28022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You first need to create an app that will host a web API to listen for notifications. This will be the component that won't only trigger the request to create the subscription, but it will also manage subscription renewals and receive and respond to notifications received from Microsoft Graph.</a:t>
            </a: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Your application is notified of this activity by creating a subscription with Microsoft Graph. The subscription tells Microsoft Graph what entities you want to receive notifications about and the address of your web API to post them to.</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Developers must renew subscriptions for notifications as needed as all subscriptions have an expiration time associated with them. If the subscription isn't renewed, it will eventually expire. You'll have to keep track of the subscriptions and make sure that you renew.</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change notifications that your app receives from Microsoft Graph can allow you to track the changes of entities if you need to replicate data in your own system.</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development experience for creating an app that receives change notifications can be challenging because you do have to stand up a well-known and accessible HTTPS secured endpoint to receive the notifications.</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A free tool, </a:t>
            </a:r>
            <a:r>
              <a:rPr lang="en-US" altLang="zh-CN" b="0" i="0" u="none" strike="noStrike">
                <a:solidFill>
                  <a:srgbClr val="171717"/>
                </a:solidFill>
                <a:effectLst/>
                <a:latin typeface="Segoe UI" panose="020B0502040204020203" pitchFamily="34" charset="0"/>
                <a:ea typeface="Microsoft YaHei" panose="020B0503020204020204" pitchFamily="34" charset="-122"/>
                <a:hlinkClick r:id="rId3"/>
              </a:rPr>
              <a:t>ngrok</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simplifies the developer experience. It creates a temporary well-known endpoint that redirects to your developer environment. Once you start your local web server to host your application, you start ngrok in a separate process. Ngrok creates a public HTTPS secured endpoint that points to our local web server. Once both are running, Microsoft Graph can submit HTTP POST requests to the ngrok URL, which will be routed down to our local web server.</a:t>
            </a:r>
            <a:endParaRPr lang="zh-CN" altLang="en-US" b="0" i="0" dirty="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9123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As the previous slide stated, the Microsoft Graph is your gateway to all data in Microsoft 365. It is a single resource that proxies multiple Microsoft services. </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Because the Microsoft Graph acts as a proxy endpoint to multiple endpoints for each Microsoft 365 service, it will simplify the process of obtaining OAuth access tokens that you must include with each request to one of these endpoints. Unlike the process of obtaining a different token for each endpoint, the Microsoft Graph enables you to obtain a single access token to submit requests that can retrieve data from all the services and endpoints the Microsoft Graph exposes.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 of the other challenges we used to have with these different services was determining the endpoint URL for each service as some were unique per user. To address this, Microsoft created a directory service that you could query to determine what the URL was for the different services. However, the Microsoft Graph greatly simplifies this for you with two special endpoints. The /me and /myorganization endpoints will take you to the root of your user entity or your organization in the Microsoft Graph.</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What’s nice about the Microsoft Graph supporting both styles of authentication (Azure AD + MSAs), is that the same API and endpoints can be used to create applications that will expose business data in Microsoft 365 or consumer data within Microsoft’s consumer services. This makes it easy for developers to learn a single API and have the ability to configure their application to support both business and consumer data that is driven strictly by the user and what type of account they login with.</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20195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You first need to create an app that will host a web API to listen for notifications. This will be the component that won't only trigger the request to create the subscription, but it will also manage subscription renewals and receive and respond to notifications received from Microsoft Graph.</a:t>
            </a: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Your application is notified of this activity by creating a subscription with Microsoft Graph. The subscription tells Microsoft Graph what entities you want to receive notifications about and the address of your web API to post them to.</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Developers must renew subscriptions for notifications as needed as all subscriptions have an expiration time associated with them. If the subscription isn't renewed, it will eventually expire. You'll have to keep track of the subscriptions and make sure that you renew.</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change notifications that your app receives from Microsoft Graph can allow you to track the changes of entities if you need to replicate data in your own system.</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development experience for creating an app that receives change notifications can be challenging because you do have to stand up a well-known and accessible HTTPS secured endpoint to receive the notifications.</a:t>
            </a:r>
            <a:endParaRPr lang="zh-CN" altLang="en-US" b="0" i="0" dirty="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A free tool, </a:t>
            </a:r>
            <a:r>
              <a:rPr lang="en-US" altLang="zh-CN" b="0" i="0" u="none" strike="noStrike">
                <a:solidFill>
                  <a:srgbClr val="171717"/>
                </a:solidFill>
                <a:effectLst/>
                <a:latin typeface="Segoe UI" panose="020B0502040204020203" pitchFamily="34" charset="0"/>
                <a:ea typeface="Microsoft YaHei" panose="020B0503020204020204" pitchFamily="34" charset="-122"/>
                <a:hlinkClick r:id="rId3"/>
              </a:rPr>
              <a:t>ngrok</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simplifies the developer experience. It creates a temporary well-known endpoint that redirects to your developer environment. Once you start your local web server to host your application, you start ngrok in a separate process. Ngrok creates a public HTTPS secured endpoint that points to our local web server. Once both are running, Microsoft Graph can submit HTTP POST requests to the ngrok URL, which will be routed down to our local web server.</a:t>
            </a:r>
            <a:endParaRPr lang="zh-CN" altLang="en-US" b="0" i="0" dirty="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91230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Microsoft Graph exposes multiple endpoints for developers to create and manage subscriptions:</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Create subscriptions</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POST </a:t>
            </a:r>
            <a:r>
              <a:rPr lang="en-US" altLang="zh-CN">
                <a:latin typeface="Calibri" panose="020F0502020204030204" pitchFamily="34" charset="0"/>
                <a:ea typeface="Microsoft YaHei" panose="020B0503020204020204" pitchFamily="34" charset="-122"/>
                <a:hlinkClick r:id="rId3"/>
              </a:rPr>
              <a:t>https://graph.microsoft.com/v1.0/subscriptions</a:t>
            </a:r>
            <a:endParaRPr lang="zh-CN" altLang="en-US">
              <a:latin typeface="Calibri" panose="020F0502020204030204" pitchFamily="34" charset="0"/>
              <a:ea typeface="Microsoft YaHei" panose="020B0503020204020204" pitchFamily="34" charset="-122"/>
              <a:hlinkClick r:id="rId3"/>
            </a:endParaRPr>
          </a:p>
          <a:p>
            <a:endParaRPr lang="zh-CN" altLang="en-US" dirty="0">
              <a:latin typeface="Calibri" panose="020F0502020204030204" pitchFamily="34" charset="0"/>
              <a:ea typeface="Microsoft YaHei" panose="020B0503020204020204" pitchFamily="34" charset="-122"/>
              <a:hlinkClick r:id="rId3"/>
            </a:endParaRPr>
          </a:p>
          <a:p>
            <a:pPr lvl="1"/>
            <a:r>
              <a:rPr lang="en-US" altLang="zh-CN">
                <a:latin typeface="Calibri" panose="020F0502020204030204" pitchFamily="34" charset="0"/>
                <a:ea typeface="Microsoft YaHei" panose="020B0503020204020204" pitchFamily="34" charset="-122"/>
              </a:rPr>
              <a:t>Include the details of the subscription in the request body</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List subscriptions</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GET </a:t>
            </a:r>
            <a:r>
              <a:rPr lang="en-US" altLang="zh-CN">
                <a:latin typeface="Calibri" panose="020F0502020204030204" pitchFamily="34" charset="0"/>
                <a:ea typeface="Microsoft YaHei" panose="020B0503020204020204" pitchFamily="34" charset="-122"/>
                <a:hlinkClick r:id="rId3"/>
              </a:rPr>
              <a:t>https://graph.microsoft.com/v1.0/subscriptions</a:t>
            </a:r>
            <a:endParaRPr lang="zh-CN" altLang="en-US">
              <a:latin typeface="Calibri" panose="020F0502020204030204" pitchFamily="34" charset="0"/>
              <a:ea typeface="Microsoft YaHei" panose="020B0503020204020204" pitchFamily="34" charset="-122"/>
              <a:hlinkClick r:id="rId3"/>
            </a:endParaRPr>
          </a:p>
          <a:p>
            <a:endParaRPr lang="zh-CN" altLang="en-US" dirty="0">
              <a:latin typeface="Calibri" panose="020F0502020204030204" pitchFamily="34" charset="0"/>
              <a:ea typeface="Microsoft YaHei" panose="020B0503020204020204" pitchFamily="34" charset="-122"/>
              <a:hlinkClick r:id="rId3"/>
            </a:endParaRPr>
          </a:p>
          <a:p>
            <a:pPr lvl="1"/>
            <a:r>
              <a:rPr lang="en-US" altLang="zh-CN">
                <a:latin typeface="Calibri" panose="020F0502020204030204" pitchFamily="34" charset="0"/>
                <a:ea typeface="Microsoft YaHei" panose="020B0503020204020204" pitchFamily="34" charset="-122"/>
              </a:rPr>
              <a:t>Retrieve a list of all active, non-expired, subscriptions</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Get one subscription</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GET </a:t>
            </a:r>
            <a:r>
              <a:rPr lang="en-US" altLang="zh-CN">
                <a:latin typeface="Calibri" panose="020F0502020204030204" pitchFamily="34" charset="0"/>
                <a:ea typeface="Microsoft YaHei" panose="020B0503020204020204" pitchFamily="34" charset="-122"/>
                <a:hlinkClick r:id="rId4"/>
              </a:rPr>
              <a:t>https://graph.microsoft.com/v1.0/subscriptions/{GUID}</a:t>
            </a:r>
            <a:endParaRPr lang="zh-CN" altLang="en-US">
              <a:latin typeface="Calibri" panose="020F0502020204030204" pitchFamily="34" charset="0"/>
              <a:ea typeface="Microsoft YaHei" panose="020B0503020204020204" pitchFamily="34" charset="-122"/>
              <a:hlinkClick r:id="rId4"/>
            </a:endParaRPr>
          </a:p>
          <a:p>
            <a:endParaRPr lang="zh-CN" altLang="en-US" dirty="0">
              <a:latin typeface="Calibri" panose="020F0502020204030204" pitchFamily="34" charset="0"/>
              <a:ea typeface="Microsoft YaHei" panose="020B0503020204020204" pitchFamily="34" charset="-122"/>
              <a:hlinkClick r:id="rId4"/>
            </a:endParaRPr>
          </a:p>
          <a:p>
            <a:pPr lvl="1"/>
            <a:r>
              <a:rPr lang="en-US" altLang="zh-CN">
                <a:latin typeface="Calibri" panose="020F0502020204030204" pitchFamily="34" charset="0"/>
                <a:ea typeface="Microsoft YaHei" panose="020B0503020204020204" pitchFamily="34" charset="-122"/>
              </a:rPr>
              <a:t>Retrieve the details of a specific subscription using the subscription's ID</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Update subscription</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PATCH </a:t>
            </a:r>
            <a:r>
              <a:rPr lang="en-US" altLang="zh-CN">
                <a:latin typeface="Calibri" panose="020F0502020204030204" pitchFamily="34" charset="0"/>
                <a:ea typeface="Microsoft YaHei" panose="020B0503020204020204" pitchFamily="34" charset="-122"/>
                <a:hlinkClick r:id="rId4"/>
              </a:rPr>
              <a:t>https://graph.microsoft.com/v1.0/subscriptions/{GUID}</a:t>
            </a:r>
            <a:endParaRPr lang="zh-CN" altLang="en-US">
              <a:latin typeface="Calibri" panose="020F0502020204030204" pitchFamily="34" charset="0"/>
              <a:ea typeface="Microsoft YaHei" panose="020B0503020204020204" pitchFamily="34" charset="-122"/>
              <a:hlinkClick r:id="rId4"/>
            </a:endParaRPr>
          </a:p>
          <a:p>
            <a:endParaRPr lang="zh-CN" altLang="en-US" dirty="0">
              <a:latin typeface="Calibri" panose="020F0502020204030204" pitchFamily="34" charset="0"/>
              <a:ea typeface="Microsoft YaHei" panose="020B0503020204020204" pitchFamily="34" charset="-122"/>
              <a:hlinkClick r:id="rId4"/>
            </a:endParaRPr>
          </a:p>
          <a:p>
            <a:pPr lvl="1"/>
            <a:r>
              <a:rPr lang="en-US" altLang="zh-CN">
                <a:latin typeface="Calibri" panose="020F0502020204030204" pitchFamily="34" charset="0"/>
                <a:ea typeface="Microsoft YaHei" panose="020B0503020204020204" pitchFamily="34" charset="-122"/>
              </a:rPr>
              <a:t>Update the expiration time of the subscription</a:t>
            </a:r>
          </a:p>
          <a:p>
            <a:endParaRPr lang="zh-CN" altLang="en-US" dirty="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Delete subscription</a:t>
            </a:r>
            <a:r>
              <a:rPr lang="zh-CN" altLang="en-US">
                <a:latin typeface="Calibri" panose="020F0502020204030204" pitchFamily="34" charset="0"/>
                <a:ea typeface="Microsoft YaHei" panose="020B0503020204020204" pitchFamily="34" charset="-122"/>
              </a:rPr>
              <a:t>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lvl="1"/>
            <a:r>
              <a:rPr lang="en-US" altLang="zh-CN">
                <a:latin typeface="Calibri" panose="020F0502020204030204" pitchFamily="34" charset="0"/>
                <a:ea typeface="Microsoft YaHei" panose="020B0503020204020204" pitchFamily="34" charset="-122"/>
              </a:rPr>
              <a:t>HTTP DELETE </a:t>
            </a:r>
            <a:r>
              <a:rPr lang="en-US" altLang="zh-CN">
                <a:latin typeface="Calibri" panose="020F0502020204030204" pitchFamily="34" charset="0"/>
                <a:ea typeface="Microsoft YaHei" panose="020B0503020204020204" pitchFamily="34" charset="-122"/>
                <a:hlinkClick r:id="rId4"/>
              </a:rPr>
              <a:t>https://graph.microsoft.com/v1.0/subscriptions/{GUID}</a:t>
            </a:r>
            <a:endParaRPr lang="zh-CN" altLang="en-US">
              <a:latin typeface="Calibri" panose="020F0502020204030204" pitchFamily="34" charset="0"/>
              <a:ea typeface="Microsoft YaHei" panose="020B0503020204020204" pitchFamily="34" charset="-122"/>
              <a:hlinkClick r:id="rId4"/>
            </a:endParaRPr>
          </a:p>
          <a:p>
            <a:endParaRPr lang="zh-CN" altLang="en-US" dirty="0">
              <a:latin typeface="Calibri" panose="020F0502020204030204" pitchFamily="34" charset="0"/>
              <a:ea typeface="Microsoft YaHei" panose="020B0503020204020204" pitchFamily="34" charset="-122"/>
              <a:hlinkClick r:id="rId4"/>
            </a:endParaRPr>
          </a:p>
          <a:p>
            <a:pPr lvl="1"/>
            <a:r>
              <a:rPr lang="en-US" altLang="zh-CN">
                <a:latin typeface="Calibri" panose="020F0502020204030204" pitchFamily="34" charset="0"/>
                <a:ea typeface="Microsoft YaHei" panose="020B0503020204020204" pitchFamily="34" charset="-122"/>
              </a:rPr>
              <a:t>Delete an existing subscription</a:t>
            </a:r>
            <a:endParaRPr lang="en-US" altLang="zh-CN"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59755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5748182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As you learned in a previous unit, an alternative to the polling pattern, developers can leverage change notifications in Microsoft Graph to be notified when entities change. While this addresses one part of the problem, what happens in the case where a change notification subscription expires? In this case, your application may miss changes to entities when the subscription was not active. In addition, what happens if a change notification wasn't fired by Microsoft Graph because of a system error? In these cases, your application would have to temporarily rely on the polling pattern.</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There's another option that developers can leverage for certain endpoints in Microsoft Graph that, when combined with change notifications, enables applications to avoid the polling pattern in a robust and fault tolerant way. This is done using the track changes capability, also known as the delta query.</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Delta query is supported on email messages, groups, users, and the events object in Microsoft Graph.</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way it works is that an application submits an HTTP GET request to a particular endpoint, `/users` for example. In the request, the endpoint has the `/delta` function added to the end of the URL.</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Microsoft Graph will respond with a list of all the users in the collection just like a normal HTTP GET request. However, it will include a new property, `odata.deltaLink`, in the response. The value of this property is a link that your application should save for future use. At some point in the future, your application can use this delta link URL to submit the same request to the `/users` endpoint, except the response will only include those items that have changed since the first call was submitted.</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This second response will include a new delta link that your application should save, replacing the previous delta link. The application can then use this new value to retrieve all changed items since the second request was submitted. Each time you make a new request, the delta link will change, allowing your application to only retrieve those items that have changed since the previous request.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464578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Your apps can use change notifications and track changes both together to create a robust, reliable, and performant experience.</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Change notifications are going to notify your app when something changes with a collection supported by Microsoft Graph. When Microsoft Graph notifies your application that something changed, instead of your app requesting all the information from Microsoft Graph on the entity that triggered the notification, instead it can use the delta query retrieve all changes that have happened since the last request.</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With this pattern, your app could first, create a change notification subscription for changes to the `/users` endpoint in Microsoft Graph. Then, immediately after creating the subscription, the application can request all users from Microsoft Graph as a delta query. After processing all the users in the response, your app would save the delta query link.</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In the future, change notifications are used to notify your application that something changed. You can use this as a trigger to resubmit the delta query for all changes that have happened since the first request, or one of the later requests. This way, your application can be assured to not miss any changes that happen even if there is when a subscription expires or there's an unforeseen error in the processing of, or sending, the change notification.</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make the application as fault tolerant as possible, it's recommended to have a scheduled process check for a valid subscription and renew it if the expiration time is coming up soon. Its also recommended to schedule a delta query request to occur on regular intervals to cover the scenario where there was a gap in an active subscription and or where a notification of a change wasn't received for some unknown reason.</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6772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Developers can create all sorts of applications that will communicate with the Microsoft Graph. To support as many developers and platforms as possible, the Microsoft Graph has two options for developers to choose from when integrating the Microsoft Graph into their applications.</a:t>
            </a: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At its core, the Microsoft Graph is a REST API. This means that developers can use any platform, any framework and any programming language they are most comfortable with. The only requirement is that they can issue common HTTP requests and process HTTP responses, which all recent platforms, frameworks and languages can do.</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In addition, the Microsoft Graph also provides multiple native SDKs for developers who want to leverage a rich programming model within their applications. These SDKs are available for multiple platforms and simplify the process of interacting with the Microsoft Graph’s REST API, abstracting away the tasks of constructing, submitting and processing the REST requests and responses with the Microsoft Graph REST API.</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will likely find an existing SDK for the platform and language you are working on as you’ll find all the popular platforms covered, including .NET, iOS, Android, Java, PhP, Ruby, JavaScript and many more.</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5405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dirty="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dirty="0">
                <a:solidFill>
                  <a:srgbClr val="444444"/>
                </a:solidFill>
                <a:effectLst/>
                <a:latin typeface="Calibri" panose="020F0502020204030204" pitchFamily="34" charset="0"/>
                <a:ea typeface="Microsoft YaHei" panose="020B0503020204020204" pitchFamily="34" charset="-122"/>
              </a:rPr>
              <a:t>​</a:t>
            </a:r>
            <a:endParaRPr lang="zh-CN" altLang="en-US" b="0" i="0" dirty="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58653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Many complex scenarios can involve complex interactions with the data exposed via Microsoft Graph. </a:t>
            </a:r>
            <a:r>
              <a:rPr lang="en-US" altLang="zh-CN" b="1">
                <a:latin typeface="Calibri" panose="020F0502020204030204" pitchFamily="34" charset="0"/>
                <a:ea typeface="Microsoft YaHei" panose="020B0503020204020204" pitchFamily="34" charset="-122"/>
              </a:rPr>
              <a:t>For instance, consider an application needs to display three different types of data from Microsoft Graph. The $expand operator may not be sufficient as the data is not directly relatable, or the queries would get too complex.</a:t>
            </a:r>
            <a:endParaRPr lang="zh-CN" altLang="en-US" b="1"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Another scenario may involve multiple write operations such as preparing for an event by saving resources to a shared OneDrive folder, creating a shared OneNote notebook for the event and sending meeting invites out to the participants.</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Applications can get quite chatty very quickly which can also introduce potential throttling issues. </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 way to avoid any issues and to introduce an optimization is to group multiple requests into a single request to Microsoft Graph. </a:t>
            </a:r>
            <a:r>
              <a:rPr lang="en-US" altLang="zh-CN" b="1">
                <a:latin typeface="Calibri" panose="020F0502020204030204" pitchFamily="34" charset="0"/>
                <a:ea typeface="Microsoft YaHei" panose="020B0503020204020204" pitchFamily="34" charset="-122"/>
              </a:rPr>
              <a:t>This support, called batching, instructs Microsoft Graph to execute multiple requests and return the grouped results for each request in a single response. Batching does not reduce the number of requests, but it does reduce the number of HTTP round trips your application requests to Microsoft Graph.</a:t>
            </a:r>
            <a:endParaRPr lang="zh-CN" altLang="en-US" b="1"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74963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280856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893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25145747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7654513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558460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6804906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0503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67169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8420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473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641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042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04531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5831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75308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590193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5705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06646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11/11/2021</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8889978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4702345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28289809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227497287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1387408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687544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612948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3022565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850823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33627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671061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7032573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1290538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836362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2596584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670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1441088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023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158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107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8794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224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688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534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2046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2197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189931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731446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32874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113087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8064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57581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652313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78075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02828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1072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423177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4111178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506362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407859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3511741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1109683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26263082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550161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3954375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088250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9058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16202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6939252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291989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64445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979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8433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8602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2051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20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78673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7813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950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601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8100105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1942798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3197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572177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37494371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732221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19221283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1626835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905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0619200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10357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201325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726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2792019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39241645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132213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65854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88100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9439547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5954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1889905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8082514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12198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8520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2248605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9080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879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796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1013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0409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444129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4289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745306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3439261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43531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746593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6629221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8248984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2904339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3764895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42853389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792425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2256245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12379431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1.xml"/><Relationship Id="rId1" Type="http://schemas.openxmlformats.org/officeDocument/2006/relationships/themeOverride" Target="../theme/themeOverride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1.xml"/><Relationship Id="rId1" Type="http://schemas.openxmlformats.org/officeDocument/2006/relationships/themeOverride" Target="../theme/themeOverride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xml"/><Relationship Id="rId1" Type="http://schemas.openxmlformats.org/officeDocument/2006/relationships/themeOverride" Target="../theme/themeOverride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1.xml"/><Relationship Id="rId1" Type="http://schemas.openxmlformats.org/officeDocument/2006/relationships/themeOverride" Target="../theme/themeOverr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1.xml"/><Relationship Id="rId1" Type="http://schemas.openxmlformats.org/officeDocument/2006/relationships/themeOverride" Target="../theme/themeOverride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1.xml"/><Relationship Id="rId1" Type="http://schemas.openxmlformats.org/officeDocument/2006/relationships/themeOverride" Target="../theme/themeOverr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1.xml"/><Relationship Id="rId1" Type="http://schemas.openxmlformats.org/officeDocument/2006/relationships/themeOverride" Target="../theme/themeOverride11.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1.xml"/><Relationship Id="rId1" Type="http://schemas.openxmlformats.org/officeDocument/2006/relationships/themeOverride" Target="../theme/themeOverride12.xml"/><Relationship Id="rId4" Type="http://schemas.openxmlformats.org/officeDocument/2006/relationships/hyperlink" Target="https://graph.microsoft.com/v1.0/groups"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1.xml"/><Relationship Id="rId1" Type="http://schemas.openxmlformats.org/officeDocument/2006/relationships/themeOverride" Target="../theme/themeOverride1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1.xml"/><Relationship Id="rId1" Type="http://schemas.openxmlformats.org/officeDocument/2006/relationships/themeOverride" Target="../theme/themeOverride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4.xml"/><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1.xml"/><Relationship Id="rId1" Type="http://schemas.openxmlformats.org/officeDocument/2006/relationships/themeOverride" Target="../theme/themeOverride1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1.xml"/><Relationship Id="rId1" Type="http://schemas.openxmlformats.org/officeDocument/2006/relationships/themeOverride" Target="../theme/themeOverride1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1.xml"/><Relationship Id="rId1" Type="http://schemas.openxmlformats.org/officeDocument/2006/relationships/themeOverride" Target="../theme/themeOverride1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1.xml"/><Relationship Id="rId1" Type="http://schemas.openxmlformats.org/officeDocument/2006/relationships/themeOverride" Target="../theme/themeOverride18.xml"/><Relationship Id="rId6" Type="http://schemas.openxmlformats.org/officeDocument/2006/relationships/hyperlink" Target="https://graph.microsoft.com/v1.0/sites/%7bsite-id%7d/drive" TargetMode="External"/><Relationship Id="rId5" Type="http://schemas.openxmlformats.org/officeDocument/2006/relationships/hyperlink" Target="https://graph.microsoft.com/v1.0/groups/%7bgroup-id%7d/drive" TargetMode="External"/><Relationship Id="rId4" Type="http://schemas.openxmlformats.org/officeDocument/2006/relationships/hyperlink" Target="https://graph.microsoft.com/v1.0/users/%7buser-id%7d/driv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9.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4.xml"/><Relationship Id="rId1" Type="http://schemas.openxmlformats.org/officeDocument/2006/relationships/themeOverride" Target="../theme/themeOverride1.xml"/><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1.xml"/><Relationship Id="rId1" Type="http://schemas.openxmlformats.org/officeDocument/2006/relationships/themeOverride" Target="../theme/themeOverride1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1.xml"/><Relationship Id="rId1" Type="http://schemas.openxmlformats.org/officeDocument/2006/relationships/themeOverride" Target="../theme/themeOverride20.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2.xml"/><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1.xml"/><Relationship Id="rId1" Type="http://schemas.openxmlformats.org/officeDocument/2006/relationships/themeOverride" Target="../theme/themeOverride2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1.xml"/><Relationship Id="rId1" Type="http://schemas.openxmlformats.org/officeDocument/2006/relationships/themeOverride" Target="../theme/themeOverride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6.xml"/><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1.xml"/><Relationship Id="rId1" Type="http://schemas.openxmlformats.org/officeDocument/2006/relationships/themeOverride" Target="../theme/themeOverride2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1.xml"/><Relationship Id="rId1" Type="http://schemas.openxmlformats.org/officeDocument/2006/relationships/themeOverride" Target="../theme/themeOverride24.xml"/></Relationships>
</file>

<file path=ppt/slides/_rels/slide4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49.xml"/><Relationship Id="rId1" Type="http://schemas.openxmlformats.org/officeDocument/2006/relationships/slideLayout" Target="../slideLayouts/slideLayout48.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1.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0.xml"/><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notesSlide" Target="../notesSlides/notesSlide51.xml"/><Relationship Id="rId1" Type="http://schemas.openxmlformats.org/officeDocument/2006/relationships/slideLayout" Target="../slideLayouts/slideLayout48.xml"/><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1.xml"/><Relationship Id="rId1" Type="http://schemas.openxmlformats.org/officeDocument/2006/relationships/themeOverride" Target="../theme/themeOverride25.xml"/><Relationship Id="rId5" Type="http://schemas.openxmlformats.org/officeDocument/2006/relationships/hyperlink" Target="https://graph.microsoft.com/v1.0/subscriptions/%7bGUID%7d" TargetMode="External"/><Relationship Id="rId4" Type="http://schemas.openxmlformats.org/officeDocument/2006/relationships/hyperlink" Target="https://graph.microsoft.com/v1.0/subscription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2.xml"/></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4.xml"/><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1.xml"/><Relationship Id="rId1" Type="http://schemas.openxmlformats.org/officeDocument/2006/relationships/themeOverride" Target="../theme/themeOverride2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1.xml"/><Relationship Id="rId1" Type="http://schemas.openxmlformats.org/officeDocument/2006/relationships/themeOverride" Target="../theme/themeOverride2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1.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1.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154325"/>
            <a:ext cx="10527689" cy="663797"/>
          </a:xfrm>
        </p:spPr>
        <p:txBody>
          <a:bodyPr/>
          <a:lstStyle/>
          <a:p>
            <a:r>
              <a:rPr lang="zh-CN" altLang="en-US" sz="4313" b="1" spc="0">
                <a:solidFill>
                  <a:schemeClr val="tx1"/>
                </a:solidFill>
                <a:latin typeface="Segoe UI Semibold" panose="020B0702040204020203" pitchFamily="34" charset="0"/>
                <a:ea typeface="Microsoft YaHei" panose="020B0503020204020204" pitchFamily="34" charset="-122"/>
              </a:rPr>
              <a:t>使用 </a:t>
            </a:r>
            <a:r>
              <a:rPr lang="en-US" altLang="zh-CN" sz="4313" b="1" spc="0">
                <a:solidFill>
                  <a:schemeClr val="tx1"/>
                </a:solidFill>
                <a:latin typeface="Segoe UI Semibold" panose="020B0702040204020203" pitchFamily="34" charset="0"/>
                <a:ea typeface="Microsoft YaHei" panose="020B0503020204020204" pitchFamily="34" charset="-122"/>
              </a:rPr>
              <a:t>Microsoft Graph</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50633" y="3429000"/>
            <a:ext cx="7796588" cy="2112084"/>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通过查询参数优化数据使用</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优化网络流量</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访问</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来自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的</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用户数据</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管理</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组生命周期。</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访问</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文件</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使用更改通知并</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跟踪</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更改</a:t>
            </a:r>
          </a:p>
          <a:p>
            <a:pPr defTabSz="914367">
              <a:defRPr/>
            </a:pP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22620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通过查询参数优化数据使用</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通过批处理请求减少流量</a:t>
            </a:r>
          </a:p>
        </p:txBody>
      </p:sp>
    </p:spTree>
    <p:extLst>
      <p:ext uri="{BB962C8B-B14F-4D97-AF65-F5344CB8AC3E}">
        <p14:creationId xmlns:p14="http://schemas.microsoft.com/office/powerpoint/2010/main" val="594028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56"/>
            <a:ext cx="2209420" cy="1689693"/>
          </a:xfrm>
        </p:spPr>
        <p:txBody>
          <a:bodyPr/>
          <a:lstStyle/>
          <a:p>
            <a:r>
              <a:rPr lang="zh-CN" altLang="en-US" b="1" spc="0">
                <a:latin typeface="Segoe UI Semibold" panose="020B0702040204020203" pitchFamily="34" charset="0"/>
                <a:ea typeface="Microsoft YaHei" panose="020B0503020204020204" pitchFamily="34" charset="-122"/>
              </a:rPr>
              <a:t>使用 </a:t>
            </a: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优化</a:t>
            </a:r>
            <a:br>
              <a:rPr lang="zh-CN" altLang="en-US" b="1" spc="0">
                <a:latin typeface="Segoe UI Semibold" panose="020B0702040204020203" pitchFamily="34" charset="0"/>
                <a:ea typeface="Microsoft YaHei" panose="020B0503020204020204" pitchFamily="34" charset="-122"/>
              </a:rPr>
            </a:br>
            <a:r>
              <a:rPr lang="zh-CN" altLang="en-US" b="1" spc="0">
                <a:latin typeface="Segoe UI Semibold" panose="020B0702040204020203" pitchFamily="34" charset="0"/>
                <a:ea typeface="Microsoft YaHei" panose="020B0503020204020204" pitchFamily="34" charset="-122"/>
              </a:rPr>
              <a:t>网络</a:t>
            </a:r>
            <a:r>
              <a:rPr lang="zh-CN" altLang="en-US" b="1" spc="0" dirty="0">
                <a:latin typeface="Segoe UI Semibold" panose="020B0702040204020203" pitchFamily="34" charset="0"/>
                <a:ea typeface="Microsoft YaHei" panose="020B0503020204020204" pitchFamily="34" charset="-122"/>
              </a:rPr>
              <a:t>流量</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372961"/>
            <a:ext cx="7540950"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了解 </a:t>
            </a:r>
            <a:r>
              <a:rPr lang="en-US" altLang="zh-CN" sz="2745">
                <a:solidFill>
                  <a:srgbClr val="1A1A1A"/>
                </a:solidFill>
                <a:latin typeface="Segoe UI" panose="020B0502040204020203" pitchFamily="34" charset="0"/>
                <a:ea typeface="Microsoft YaHei" panose="020B0503020204020204" pitchFamily="34" charset="-122"/>
              </a:rPr>
              <a:t>Microsoft Graph </a:t>
            </a:r>
            <a:r>
              <a:rPr lang="zh-CN" altLang="en-US" sz="2745">
                <a:solidFill>
                  <a:srgbClr val="1A1A1A"/>
                </a:solidFill>
                <a:latin typeface="Segoe UI" panose="020B0502040204020203" pitchFamily="34" charset="0"/>
                <a:ea typeface="Microsoft YaHei" panose="020B0503020204020204" pitchFamily="34" charset="-122"/>
              </a:rPr>
              <a:t>中</a:t>
            </a:r>
            <a:r>
              <a:rPr lang="zh-CN" altLang="en-US" sz="2745" dirty="0">
                <a:solidFill>
                  <a:srgbClr val="1A1A1A"/>
                </a:solidFill>
                <a:latin typeface="Segoe UI" panose="020B0502040204020203" pitchFamily="34" charset="0"/>
                <a:ea typeface="Microsoft YaHei" panose="020B0503020204020204" pitchFamily="34" charset="-122"/>
              </a:rPr>
              <a:t>的节流</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避免节流并实施节流策略</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用 </a:t>
            </a:r>
            <a:r>
              <a:rPr lang="en-US" altLang="zh-CN" sz="2745">
                <a:solidFill>
                  <a:srgbClr val="1A1A1A"/>
                </a:solidFill>
                <a:latin typeface="Segoe UI" panose="020B0502040204020203" pitchFamily="34" charset="0"/>
                <a:ea typeface="Microsoft YaHei" panose="020B0503020204020204" pitchFamily="34" charset="-122"/>
              </a:rPr>
              <a:t>delta </a:t>
            </a:r>
            <a:r>
              <a:rPr lang="zh-CN" altLang="en-US" sz="2745">
                <a:solidFill>
                  <a:srgbClr val="1A1A1A"/>
                </a:solidFill>
                <a:latin typeface="Segoe UI" panose="020B0502040204020203" pitchFamily="34" charset="0"/>
                <a:ea typeface="Microsoft YaHei" panose="020B0503020204020204" pitchFamily="34" charset="-122"/>
              </a:rPr>
              <a:t>查询</a:t>
            </a:r>
            <a:r>
              <a:rPr lang="zh-CN" altLang="en-US" sz="2745" dirty="0">
                <a:solidFill>
                  <a:srgbClr val="1A1A1A"/>
                </a:solidFill>
                <a:latin typeface="Segoe UI" panose="020B0502040204020203" pitchFamily="34" charset="0"/>
                <a:ea typeface="Microsoft YaHei" panose="020B0503020204020204" pitchFamily="34" charset="-122"/>
              </a:rPr>
              <a:t>消除</a:t>
            </a:r>
            <a:r>
              <a:rPr lang="zh-CN" altLang="en-US" sz="2745">
                <a:solidFill>
                  <a:srgbClr val="1A1A1A"/>
                </a:solidFill>
                <a:latin typeface="Segoe UI" panose="020B0502040204020203" pitchFamily="34" charset="0"/>
                <a:ea typeface="Microsoft YaHei" panose="020B0503020204020204" pitchFamily="34" charset="-122"/>
              </a:rPr>
              <a:t>对 </a:t>
            </a:r>
            <a:r>
              <a:rPr lang="en-US" altLang="zh-CN" sz="2745">
                <a:solidFill>
                  <a:srgbClr val="1A1A1A"/>
                </a:solidFill>
                <a:latin typeface="Segoe UI" panose="020B0502040204020203" pitchFamily="34" charset="0"/>
                <a:ea typeface="Microsoft YaHei" panose="020B0503020204020204" pitchFamily="34" charset="-122"/>
              </a:rPr>
              <a:t>Microsoft Graph </a:t>
            </a:r>
            <a:r>
              <a:rPr lang="zh-CN" altLang="en-US" sz="2745">
                <a:solidFill>
                  <a:srgbClr val="1A1A1A"/>
                </a:solidFill>
                <a:latin typeface="Segoe UI" panose="020B0502040204020203" pitchFamily="34" charset="0"/>
                <a:ea typeface="Microsoft YaHei" panose="020B0503020204020204" pitchFamily="34" charset="-122"/>
              </a:rPr>
              <a:t>的</a:t>
            </a:r>
            <a:r>
              <a:rPr lang="zh-CN" altLang="en-US" sz="2745" dirty="0">
                <a:solidFill>
                  <a:srgbClr val="1A1A1A"/>
                </a:solidFill>
                <a:latin typeface="Segoe UI" panose="020B0502040204020203" pitchFamily="34" charset="0"/>
                <a:ea typeface="Microsoft YaHei" panose="020B0503020204020204" pitchFamily="34" charset="-122"/>
              </a:rPr>
              <a:t>轮询</a:t>
            </a:r>
          </a:p>
        </p:txBody>
      </p:sp>
    </p:spTree>
    <p:extLst>
      <p:ext uri="{BB962C8B-B14F-4D97-AF65-F5344CB8AC3E}">
        <p14:creationId xmlns:p14="http://schemas.microsoft.com/office/powerpoint/2010/main" val="19298101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了解 </a:t>
            </a: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中</a:t>
            </a:r>
            <a:r>
              <a:rPr lang="zh-CN" altLang="en-US" b="1" spc="0" dirty="0">
                <a:latin typeface="Segoe UI Semibold" panose="020B0702040204020203" pitchFamily="34" charset="0"/>
                <a:ea typeface="Microsoft YaHei" panose="020B0503020204020204" pitchFamily="34" charset="-122"/>
              </a:rPr>
              <a:t>的节流</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3955683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574B4B-12DF-164B-8C29-9927A92DAE5F}"/>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了解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中</a:t>
            </a:r>
            <a:r>
              <a:rPr lang="zh-CN" altLang="en-US" b="1" dirty="0">
                <a:latin typeface="Segoe UI Semibold" panose="020B0702040204020203" pitchFamily="34" charset="0"/>
                <a:ea typeface="Microsoft YaHei" panose="020B0503020204020204" pitchFamily="34" charset="-122"/>
              </a:rPr>
              <a:t>的节流</a:t>
            </a:r>
          </a:p>
        </p:txBody>
      </p:sp>
      <p:sp>
        <p:nvSpPr>
          <p:cNvPr id="9" name="Text Placeholder 8">
            <a:extLst>
              <a:ext uri="{FF2B5EF4-FFF2-40B4-BE49-F238E27FC236}">
                <a16:creationId xmlns:a16="http://schemas.microsoft.com/office/drawing/2014/main" id="{1A1D88D3-B018-CC44-B00B-8225B5E2B92B}"/>
              </a:ext>
            </a:extLst>
          </p:cNvPr>
          <p:cNvSpPr>
            <a:spLocks noGrp="1"/>
          </p:cNvSpPr>
          <p:nvPr>
            <p:ph type="body" sz="quarter" idx="10"/>
          </p:nvPr>
        </p:nvSpPr>
        <p:spPr>
          <a:xfrm>
            <a:off x="584201" y="1435781"/>
            <a:ext cx="11435209" cy="4912650"/>
          </a:xfrm>
        </p:spPr>
        <p:txBody>
          <a:bodyPr>
            <a:normAutofit/>
          </a:bodyPr>
          <a:lstStyle/>
          <a:p>
            <a:pPr marL="0" indent="0">
              <a:buNone/>
            </a:pPr>
            <a:r>
              <a:rPr lang="en-US" altLang="zh-CN">
                <a:solidFill>
                  <a:schemeClr val="accent1"/>
                </a:solidFill>
                <a:latin typeface="Segoe UI Semibold" panose="020B0702040204020203" pitchFamily="34" charset="0"/>
                <a:ea typeface="Microsoft YaHei" panose="020B0503020204020204" pitchFamily="34" charset="-122"/>
              </a:rPr>
              <a:t>Microsoft Graph </a:t>
            </a:r>
            <a:r>
              <a:rPr lang="zh-CN" altLang="en-US" b="1">
                <a:solidFill>
                  <a:schemeClr val="accent1"/>
                </a:solidFill>
                <a:latin typeface="Segoe UI Semibold" panose="020B0702040204020203" pitchFamily="34" charset="0"/>
                <a:ea typeface="Microsoft YaHei" panose="020B0503020204020204" pitchFamily="34" charset="-122"/>
              </a:rPr>
              <a:t>限制</a:t>
            </a:r>
            <a:r>
              <a:rPr lang="zh-CN" altLang="en-US" b="1" dirty="0">
                <a:solidFill>
                  <a:schemeClr val="accent1"/>
                </a:solidFill>
                <a:latin typeface="Segoe UI Semibold" panose="020B0702040204020203" pitchFamily="34" charset="0"/>
                <a:ea typeface="Microsoft YaHei" panose="020B0503020204020204" pitchFamily="34" charset="-122"/>
              </a:rPr>
              <a:t>对服务的并发调用数</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防止过度</a:t>
            </a:r>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资源</a:t>
            </a:r>
            <a:r>
              <a:rPr lang="zh-CN" altLang="en-US" dirty="0">
                <a:latin typeface="Segoe UI" panose="020B0502040204020203" pitchFamily="34" charset="0"/>
                <a:ea typeface="Microsoft YaHei" panose="020B0503020204020204" pitchFamily="34" charset="-122"/>
              </a:rPr>
              <a:t>，以维护服务运行状况</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为了保持服务运行</a:t>
            </a:r>
            <a:r>
              <a:rPr lang="zh-CN" altLang="en-US">
                <a:latin typeface="Segoe UI" panose="020B0502040204020203" pitchFamily="34" charset="0"/>
                <a:ea typeface="Microsoft YaHei" panose="020B0503020204020204" pitchFamily="34" charset="-122"/>
              </a:rPr>
              <a:t>状况，</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实施</a:t>
            </a:r>
            <a:r>
              <a:rPr lang="zh-CN" altLang="en-US" dirty="0">
                <a:latin typeface="Segoe UI" panose="020B0502040204020203" pitchFamily="34" charset="0"/>
                <a:ea typeface="Microsoft YaHei" panose="020B0503020204020204" pitchFamily="34" charset="-122"/>
              </a:rPr>
              <a:t>了一种节流方法，以防止过度使用</a:t>
            </a: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当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收到</a:t>
            </a:r>
            <a:r>
              <a:rPr lang="zh-CN" altLang="en-US" dirty="0">
                <a:latin typeface="Segoe UI" panose="020B0502040204020203" pitchFamily="34" charset="0"/>
                <a:ea typeface="Microsoft YaHei" panose="020B0503020204020204" pitchFamily="34" charset="-122"/>
              </a:rPr>
              <a:t>大量请求时，请求将受到节流</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每个场景和端点的节流限制都不同</a:t>
            </a:r>
          </a:p>
        </p:txBody>
      </p:sp>
    </p:spTree>
    <p:extLst>
      <p:ext uri="{BB962C8B-B14F-4D97-AF65-F5344CB8AC3E}">
        <p14:creationId xmlns:p14="http://schemas.microsoft.com/office/powerpoint/2010/main" val="532812252"/>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优化网络流量</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了解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的节流</a:t>
            </a:r>
          </a:p>
        </p:txBody>
      </p:sp>
    </p:spTree>
    <p:extLst>
      <p:ext uri="{BB962C8B-B14F-4D97-AF65-F5344CB8AC3E}">
        <p14:creationId xmlns:p14="http://schemas.microsoft.com/office/powerpoint/2010/main" val="41420950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69"/>
            <a:ext cx="2209420" cy="1689668"/>
          </a:xfrm>
        </p:spPr>
        <p:txBody>
          <a:bodyPr/>
          <a:lstStyle/>
          <a:p>
            <a:r>
              <a:rPr lang="zh-CN" altLang="en-US" b="1" spc="0" dirty="0">
                <a:latin typeface="Segoe UI Semibold" panose="020B0702040204020203" pitchFamily="34" charset="0"/>
                <a:ea typeface="Microsoft YaHei" panose="020B0503020204020204" pitchFamily="34" charset="-122"/>
              </a:rPr>
              <a:t>访问</a:t>
            </a:r>
            <a:r>
              <a:rPr lang="zh-CN" altLang="en-US" b="1" spc="0">
                <a:latin typeface="Segoe UI Semibold" panose="020B0702040204020203" pitchFamily="34" charset="0"/>
                <a:ea typeface="Microsoft YaHei" panose="020B0503020204020204" pitchFamily="34" charset="-122"/>
              </a:rPr>
              <a:t>来自 </a:t>
            </a: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的</a:t>
            </a:r>
            <a:r>
              <a:rPr lang="zh-CN" altLang="en-US" b="1" spc="0" dirty="0">
                <a:latin typeface="Segoe UI Semibold" panose="020B0702040204020203" pitchFamily="34" charset="0"/>
                <a:ea typeface="Microsoft YaHei" panose="020B0503020204020204" pitchFamily="34" charset="-122"/>
              </a:rPr>
              <a:t>用户数据</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795375"/>
            <a:ext cx="6750532" cy="1267251"/>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与组织中的用户合作</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用户个人资料和相关用户</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修改用户</a:t>
            </a:r>
          </a:p>
        </p:txBody>
      </p:sp>
    </p:spTree>
    <p:extLst>
      <p:ext uri="{BB962C8B-B14F-4D97-AF65-F5344CB8AC3E}">
        <p14:creationId xmlns:p14="http://schemas.microsoft.com/office/powerpoint/2010/main" val="6086212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与组织中的用户合作</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952386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2150-1020-EF4C-92EE-8F50723D4993}"/>
              </a:ext>
            </a:extLst>
          </p:cNvPr>
          <p:cNvSpPr>
            <a:spLocks noGrp="1"/>
          </p:cNvSpPr>
          <p:nvPr>
            <p:ph type="title"/>
          </p:nvPr>
        </p:nvSpPr>
        <p:spPr>
          <a:xfrm>
            <a:off x="588263" y="334658"/>
            <a:ext cx="11018520" cy="430826"/>
          </a:xfrm>
        </p:spPr>
        <p:txBody>
          <a:bodyPr>
            <a:normAutofit/>
          </a:bodyPr>
          <a:lstStyle/>
          <a:p>
            <a:r>
              <a:rPr lang="zh-CN" altLang="en-US" b="1">
                <a:latin typeface="Segoe UI Semibold" panose="020B0702040204020203" pitchFamily="34" charset="0"/>
                <a:ea typeface="Microsoft YaHei" panose="020B0503020204020204" pitchFamily="34" charset="-122"/>
              </a:rPr>
              <a:t>用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开发</a:t>
            </a:r>
            <a:r>
              <a:rPr lang="zh-CN" altLang="en-US" b="1" dirty="0">
                <a:latin typeface="Segoe UI Semibold" panose="020B0702040204020203" pitchFamily="34" charset="0"/>
                <a:ea typeface="Microsoft YaHei" panose="020B0503020204020204" pitchFamily="34" charset="-122"/>
              </a:rPr>
              <a:t>以用户为中心的应用</a:t>
            </a:r>
          </a:p>
        </p:txBody>
      </p:sp>
      <p:sp>
        <p:nvSpPr>
          <p:cNvPr id="9" name="Text Placeholder 8">
            <a:extLst>
              <a:ext uri="{FF2B5EF4-FFF2-40B4-BE49-F238E27FC236}">
                <a16:creationId xmlns:a16="http://schemas.microsoft.com/office/drawing/2014/main" id="{7C6109E4-FB6C-F640-9C0C-24D1E8FA2C2A}"/>
              </a:ext>
              <a:ext uri="{C183D7F6-B498-43B3-948B-1728B52AA6E4}">
                <adec:decorative xmlns:adec="http://schemas.microsoft.com/office/drawing/2017/decorative" val="1"/>
              </a:ext>
            </a:extLst>
          </p:cNvPr>
          <p:cNvSpPr>
            <a:spLocks noGrp="1"/>
          </p:cNvSpPr>
          <p:nvPr>
            <p:ph type="body" sz="quarter" idx="10"/>
          </p:nvPr>
        </p:nvSpPr>
        <p:spPr>
          <a:xfrm>
            <a:off x="588264" y="976637"/>
            <a:ext cx="11115058" cy="4729913"/>
          </a:xfrm>
          <a:solidFill>
            <a:schemeClr val="bg1">
              <a:lumMod val="95000"/>
            </a:schemeClr>
          </a:solidFill>
        </p:spPr>
        <p:txBody>
          <a:bodyPr vert="horz" wrap="square" lIns="91427" tIns="45713" rIns="91427" bIns="45713" rtlCol="0" anchor="t">
            <a:normAutofit fontScale="77500" lnSpcReduction="20000"/>
          </a:bodyPr>
          <a:lstStyle/>
          <a:p>
            <a:pPr>
              <a:lnSpc>
                <a:spcPct val="120000"/>
              </a:lnSpc>
            </a:pPr>
            <a:r>
              <a:rPr lang="zh-CN" altLang="en-US" sz="1765" b="1" dirty="0">
                <a:latin typeface="Segoe UI Semibold" panose="020B0702040204020203" pitchFamily="34" charset="0"/>
                <a:ea typeface="Microsoft YaHei" panose="020B0503020204020204" pitchFamily="34" charset="-122"/>
              </a:rPr>
              <a:t>管理你的组织：</a:t>
            </a:r>
          </a:p>
          <a:p>
            <a:pPr lvl="1">
              <a:lnSpc>
                <a:spcPct val="120000"/>
              </a:lnSpc>
            </a:pPr>
            <a:r>
              <a:rPr lang="zh-CN" altLang="en-US" sz="1372">
                <a:latin typeface="Segoe UI" panose="020B0502040204020203" pitchFamily="34" charset="0"/>
                <a:ea typeface="Microsoft YaHei" panose="020B0503020204020204" pitchFamily="34" charset="-122"/>
              </a:rPr>
              <a:t>在 </a:t>
            </a:r>
            <a:r>
              <a:rPr lang="en-US" altLang="zh-CN" sz="1372">
                <a:latin typeface="Segoe UI" panose="020B0502040204020203" pitchFamily="34" charset="0"/>
                <a:ea typeface="Microsoft YaHei" panose="020B0503020204020204" pitchFamily="34" charset="-122"/>
              </a:rPr>
              <a:t>Azure AD </a:t>
            </a:r>
            <a:r>
              <a:rPr lang="zh-CN" altLang="en-US" sz="1372">
                <a:latin typeface="Segoe UI" panose="020B0502040204020203" pitchFamily="34" charset="0"/>
                <a:ea typeface="Microsoft YaHei" panose="020B0503020204020204" pitchFamily="34" charset="-122"/>
              </a:rPr>
              <a:t>组织</a:t>
            </a:r>
            <a:r>
              <a:rPr lang="zh-CN" altLang="en-US" sz="1372" dirty="0">
                <a:latin typeface="Segoe UI" panose="020B0502040204020203" pitchFamily="34" charset="0"/>
                <a:ea typeface="Microsoft YaHei" panose="020B0503020204020204" pitchFamily="34" charset="-122"/>
              </a:rPr>
              <a:t>中创建或删除用户</a:t>
            </a:r>
          </a:p>
          <a:p>
            <a:pPr lvl="1">
              <a:lnSpc>
                <a:spcPct val="120000"/>
              </a:lnSpc>
            </a:pPr>
            <a:r>
              <a:rPr lang="zh-CN" altLang="en-US" sz="1372" dirty="0">
                <a:latin typeface="Segoe UI" panose="020B0502040204020203" pitchFamily="34" charset="0"/>
                <a:ea typeface="Microsoft YaHei" panose="020B0503020204020204" pitchFamily="34" charset="-122"/>
              </a:rPr>
              <a:t>列出用户的组成员资格，并确定用户是否是组的成员</a:t>
            </a:r>
          </a:p>
          <a:p>
            <a:pPr lvl="1">
              <a:lnSpc>
                <a:spcPct val="120000"/>
              </a:lnSpc>
            </a:pPr>
            <a:r>
              <a:rPr lang="zh-CN" altLang="en-US" sz="1372" dirty="0">
                <a:latin typeface="Segoe UI" panose="020B0502040204020203" pitchFamily="34" charset="0"/>
                <a:ea typeface="Microsoft YaHei" panose="020B0503020204020204" pitchFamily="34" charset="-122"/>
              </a:rPr>
              <a:t>列出向某用户报告的用户，并为某用户指定管理人员</a:t>
            </a:r>
          </a:p>
          <a:p>
            <a:pPr lvl="1">
              <a:lnSpc>
                <a:spcPct val="120000"/>
              </a:lnSpc>
            </a:pPr>
            <a:r>
              <a:rPr lang="zh-CN" altLang="en-US" sz="1372" dirty="0">
                <a:latin typeface="Segoe UI" panose="020B0502040204020203" pitchFamily="34" charset="0"/>
                <a:ea typeface="Microsoft YaHei" panose="020B0503020204020204" pitchFamily="34" charset="-122"/>
              </a:rPr>
              <a:t>为用户上传或检索照片</a:t>
            </a:r>
          </a:p>
          <a:p>
            <a:pPr>
              <a:lnSpc>
                <a:spcPct val="120000"/>
              </a:lnSpc>
            </a:pPr>
            <a:endParaRPr lang="zh-CN" altLang="en-US" sz="1765" dirty="0">
              <a:latin typeface="Segoe UI Semibold" panose="020B0702040204020203" pitchFamily="34" charset="0"/>
              <a:ea typeface="Microsoft YaHei" panose="020B0503020204020204" pitchFamily="34" charset="-122"/>
            </a:endParaRPr>
          </a:p>
          <a:p>
            <a:pPr>
              <a:lnSpc>
                <a:spcPct val="120000"/>
              </a:lnSpc>
            </a:pPr>
            <a:r>
              <a:rPr lang="zh-CN" altLang="en-US" sz="1765" b="1" dirty="0">
                <a:latin typeface="Segoe UI Semibold" panose="020B0702040204020203" pitchFamily="34" charset="0"/>
                <a:ea typeface="Microsoft YaHei" panose="020B0503020204020204" pitchFamily="34" charset="-122"/>
              </a:rPr>
              <a:t>使用日历和任务：</a:t>
            </a:r>
          </a:p>
          <a:p>
            <a:pPr lvl="1">
              <a:lnSpc>
                <a:spcPct val="120000"/>
              </a:lnSpc>
            </a:pPr>
            <a:r>
              <a:rPr lang="zh-CN" altLang="en-US" sz="1372" dirty="0">
                <a:latin typeface="Segoe UI" panose="020B0502040204020203" pitchFamily="34" charset="0"/>
                <a:ea typeface="Microsoft YaHei" panose="020B0503020204020204" pitchFamily="34" charset="-122"/>
              </a:rPr>
              <a:t>在用户的日历上列出和创建事件</a:t>
            </a:r>
          </a:p>
          <a:p>
            <a:pPr lvl="1">
              <a:lnSpc>
                <a:spcPct val="120000"/>
              </a:lnSpc>
            </a:pPr>
            <a:r>
              <a:rPr lang="zh-CN" altLang="en-US" sz="1372" dirty="0">
                <a:latin typeface="Segoe UI" panose="020B0502040204020203" pitchFamily="34" charset="0"/>
                <a:ea typeface="Microsoft YaHei" panose="020B0503020204020204" pitchFamily="34" charset="-122"/>
              </a:rPr>
              <a:t>查看分配给某个用户的任务</a:t>
            </a:r>
          </a:p>
          <a:p>
            <a:pPr lvl="1">
              <a:lnSpc>
                <a:spcPct val="120000"/>
              </a:lnSpc>
            </a:pPr>
            <a:r>
              <a:rPr lang="zh-CN" altLang="en-US" sz="1372" dirty="0">
                <a:latin typeface="Segoe UI" panose="020B0502040204020203" pitchFamily="34" charset="0"/>
                <a:ea typeface="Microsoft YaHei" panose="020B0503020204020204" pitchFamily="34" charset="-122"/>
              </a:rPr>
              <a:t>为一组用户找到免费的会议时间</a:t>
            </a:r>
          </a:p>
          <a:p>
            <a:pPr lvl="1">
              <a:lnSpc>
                <a:spcPct val="120000"/>
              </a:lnSpc>
            </a:pPr>
            <a:r>
              <a:rPr lang="zh-CN" altLang="en-US" sz="1372" dirty="0">
                <a:latin typeface="Segoe UI" panose="020B0502040204020203" pitchFamily="34" charset="0"/>
                <a:ea typeface="Microsoft YaHei" panose="020B0503020204020204" pitchFamily="34" charset="-122"/>
              </a:rPr>
              <a:t>获取用户日历上设置的提醒列表</a:t>
            </a:r>
          </a:p>
          <a:p>
            <a:pPr>
              <a:lnSpc>
                <a:spcPct val="120000"/>
              </a:lnSpc>
            </a:pPr>
            <a:endParaRPr lang="zh-CN" altLang="en-US" sz="1765" dirty="0">
              <a:latin typeface="Segoe UI Semibold" panose="020B0702040204020203" pitchFamily="34" charset="0"/>
              <a:ea typeface="Microsoft YaHei" panose="020B0503020204020204" pitchFamily="34" charset="-122"/>
            </a:endParaRPr>
          </a:p>
          <a:p>
            <a:pPr>
              <a:lnSpc>
                <a:spcPct val="120000"/>
              </a:lnSpc>
            </a:pPr>
            <a:r>
              <a:rPr lang="zh-CN" altLang="en-US" sz="1765" b="1" dirty="0">
                <a:latin typeface="Segoe UI Semibold" panose="020B0702040204020203" pitchFamily="34" charset="0"/>
                <a:ea typeface="Microsoft YaHei" panose="020B0503020204020204" pitchFamily="34" charset="-122"/>
              </a:rPr>
              <a:t>管理邮件并处理联系人：</a:t>
            </a:r>
            <a:r>
              <a:rPr lang="zh-CN" altLang="en-US" sz="1765" dirty="0">
                <a:latin typeface="Segoe UI Semibold" panose="020B0702040204020203" pitchFamily="34" charset="0"/>
                <a:ea typeface="Microsoft YaHei" panose="020B0503020204020204" pitchFamily="34" charset="-122"/>
              </a:rPr>
              <a:t>	</a:t>
            </a:r>
          </a:p>
          <a:p>
            <a:pPr lvl="1">
              <a:lnSpc>
                <a:spcPct val="120000"/>
              </a:lnSpc>
            </a:pPr>
            <a:r>
              <a:rPr lang="zh-CN" altLang="en-US" sz="1372" dirty="0">
                <a:latin typeface="Segoe UI" panose="020B0502040204020203" pitchFamily="34" charset="0"/>
                <a:ea typeface="Microsoft YaHei" panose="020B0503020204020204" pitchFamily="34" charset="-122"/>
              </a:rPr>
              <a:t>列出邮件消息并发送新邮件</a:t>
            </a:r>
          </a:p>
          <a:p>
            <a:pPr lvl="1">
              <a:lnSpc>
                <a:spcPct val="120000"/>
              </a:lnSpc>
            </a:pPr>
            <a:r>
              <a:rPr lang="zh-CN" altLang="en-US" sz="1372" dirty="0">
                <a:latin typeface="Segoe UI" panose="020B0502040204020203" pitchFamily="34" charset="0"/>
                <a:ea typeface="Microsoft YaHei" panose="020B0503020204020204" pitchFamily="34" charset="-122"/>
              </a:rPr>
              <a:t>创建和列出用户联系人，并在文件夹中组织联系人</a:t>
            </a:r>
          </a:p>
          <a:p>
            <a:pPr lvl="1">
              <a:lnSpc>
                <a:spcPct val="120000"/>
              </a:lnSpc>
            </a:pPr>
            <a:r>
              <a:rPr lang="zh-CN" altLang="en-US" sz="1372" dirty="0">
                <a:latin typeface="Segoe UI" panose="020B0502040204020203" pitchFamily="34" charset="0"/>
                <a:ea typeface="Microsoft YaHei" panose="020B0503020204020204" pitchFamily="34" charset="-122"/>
              </a:rPr>
              <a:t>检索和更新邮箱文件夹和设置</a:t>
            </a:r>
          </a:p>
          <a:p>
            <a:pPr>
              <a:lnSpc>
                <a:spcPct val="120000"/>
              </a:lnSpc>
            </a:pPr>
            <a:endParaRPr lang="zh-CN" altLang="en-US" sz="1765" dirty="0">
              <a:latin typeface="Segoe UI Semibold" panose="020B0702040204020203" pitchFamily="34" charset="0"/>
              <a:ea typeface="Microsoft YaHei" panose="020B0503020204020204" pitchFamily="34" charset="-122"/>
            </a:endParaRPr>
          </a:p>
          <a:p>
            <a:pPr>
              <a:lnSpc>
                <a:spcPct val="120000"/>
              </a:lnSpc>
            </a:pPr>
            <a:r>
              <a:rPr lang="zh-CN" altLang="en-US" sz="1765" b="1" dirty="0">
                <a:latin typeface="Segoe UI Semibold" panose="020B0702040204020203" pitchFamily="34" charset="0"/>
                <a:ea typeface="Microsoft YaHei" panose="020B0503020204020204" pitchFamily="34" charset="-122"/>
              </a:rPr>
              <a:t>借助用户见解丰富你的应用：</a:t>
            </a:r>
          </a:p>
          <a:p>
            <a:pPr lvl="1">
              <a:lnSpc>
                <a:spcPct val="120000"/>
              </a:lnSpc>
            </a:pPr>
            <a:r>
              <a:rPr lang="zh-CN" altLang="en-US" sz="1372" dirty="0">
                <a:latin typeface="Segoe UI" panose="020B0502040204020203" pitchFamily="34" charset="0"/>
                <a:ea typeface="Microsoft YaHei" panose="020B0503020204020204" pitchFamily="34" charset="-122"/>
              </a:rPr>
              <a:t>返回用户最近查看和修改的文档</a:t>
            </a:r>
          </a:p>
          <a:p>
            <a:pPr lvl="1">
              <a:lnSpc>
                <a:spcPct val="120000"/>
              </a:lnSpc>
            </a:pPr>
            <a:r>
              <a:rPr lang="zh-CN" altLang="en-US" sz="1372" dirty="0">
                <a:latin typeface="Segoe UI" panose="020B0502040204020203" pitchFamily="34" charset="0"/>
                <a:ea typeface="Microsoft YaHei" panose="020B0503020204020204" pitchFamily="34" charset="-122"/>
              </a:rPr>
              <a:t>返回围绕用户活动的文件和网站趋势</a:t>
            </a:r>
          </a:p>
          <a:p>
            <a:pPr lvl="1">
              <a:lnSpc>
                <a:spcPct val="120000"/>
              </a:lnSpc>
            </a:pPr>
            <a:r>
              <a:rPr lang="zh-CN" altLang="en-US" sz="1372" dirty="0">
                <a:latin typeface="Segoe UI" panose="020B0502040204020203" pitchFamily="34" charset="0"/>
                <a:ea typeface="Microsoft YaHei" panose="020B0503020204020204" pitchFamily="34" charset="-122"/>
              </a:rPr>
              <a:t>列出通过电子邮件</a:t>
            </a:r>
            <a:r>
              <a:rPr lang="zh-CN" altLang="en-US" sz="1372">
                <a:latin typeface="Segoe UI" panose="020B0502040204020203" pitchFamily="34" charset="0"/>
                <a:ea typeface="Microsoft YaHei" panose="020B0503020204020204" pitchFamily="34" charset="-122"/>
              </a:rPr>
              <a:t>或 </a:t>
            </a:r>
            <a:r>
              <a:rPr lang="en-US" altLang="zh-CN" sz="1372">
                <a:latin typeface="Segoe UI" panose="020B0502040204020203" pitchFamily="34" charset="0"/>
                <a:ea typeface="Microsoft YaHei" panose="020B0503020204020204" pitchFamily="34" charset="-122"/>
              </a:rPr>
              <a:t>OneDrive for Business </a:t>
            </a:r>
            <a:r>
              <a:rPr lang="zh-CN" altLang="en-US" sz="1372">
                <a:latin typeface="Segoe UI" panose="020B0502040204020203" pitchFamily="34" charset="0"/>
                <a:ea typeface="Microsoft YaHei" panose="020B0503020204020204" pitchFamily="34" charset="-122"/>
              </a:rPr>
              <a:t>与</a:t>
            </a:r>
            <a:r>
              <a:rPr lang="zh-CN" altLang="en-US" sz="1372" dirty="0">
                <a:latin typeface="Segoe UI" panose="020B0502040204020203" pitchFamily="34" charset="0"/>
                <a:ea typeface="Microsoft YaHei" panose="020B0503020204020204" pitchFamily="34" charset="-122"/>
              </a:rPr>
              <a:t>用户共享的文件</a:t>
            </a:r>
            <a:endParaRPr lang="zh-CN" altLang="en-US" sz="1372" dirty="0">
              <a:latin typeface="Segoe UI" panose="020B0502040204020203" pitchFamily="34" charset="0"/>
              <a:ea typeface="Microsoft YaHei" panose="020B0503020204020204" pitchFamily="34" charset="-122"/>
              <a:cs typeface="Segoe UI"/>
            </a:endParaRPr>
          </a:p>
        </p:txBody>
      </p:sp>
    </p:spTree>
    <p:extLst>
      <p:ext uri="{BB962C8B-B14F-4D97-AF65-F5344CB8AC3E}">
        <p14:creationId xmlns:p14="http://schemas.microsoft.com/office/powerpoint/2010/main" val="3068882994"/>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访问</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来自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的</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用户数据</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lang="zh-CN" altLang="en-US" sz="2400" dirty="0">
                <a:latin typeface="Segoe UI" panose="020B0502040204020203" pitchFamily="34" charset="0"/>
                <a:ea typeface="Microsoft YaHei" panose="020B0503020204020204" pitchFamily="34" charset="-122"/>
              </a:rPr>
              <a:t>与</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组织中的用户合作</a:t>
            </a:r>
          </a:p>
        </p:txBody>
      </p:sp>
    </p:spTree>
    <p:extLst>
      <p:ext uri="{BB962C8B-B14F-4D97-AF65-F5344CB8AC3E}">
        <p14:creationId xmlns:p14="http://schemas.microsoft.com/office/powerpoint/2010/main" val="9697837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用户个人资料和相关用户</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5625329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006579"/>
            <a:ext cx="2209420" cy="844847"/>
          </a:xfrm>
        </p:spPr>
        <p:txBody>
          <a:bodyPr/>
          <a:lstStyle/>
          <a:p>
            <a:r>
              <a:rPr lang="zh-CN" altLang="en-US" b="1" spc="0" dirty="0">
                <a:latin typeface="Segoe UI Semibold" panose="020B0702040204020203" pitchFamily="34" charset="0"/>
                <a:ea typeface="Microsoft YaHei" panose="020B0503020204020204" pitchFamily="34" charset="-122"/>
              </a:rPr>
              <a:t>通过查询参数优化数据使用</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584166"/>
            <a:ext cx="6440570" cy="1689668"/>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Microsoft Graph </a:t>
            </a:r>
            <a:r>
              <a:rPr lang="zh-CN" altLang="en-US" sz="2745">
                <a:solidFill>
                  <a:srgbClr val="1A1A1A"/>
                </a:solidFill>
                <a:latin typeface="Segoe UI" panose="020B0502040204020203" pitchFamily="34" charset="0"/>
                <a:ea typeface="Microsoft YaHei" panose="020B0503020204020204" pitchFamily="34" charset="-122"/>
              </a:rPr>
              <a:t>和</a:t>
            </a:r>
            <a:r>
              <a:rPr lang="zh-CN" altLang="en-US" sz="2745" dirty="0">
                <a:solidFill>
                  <a:srgbClr val="1A1A1A"/>
                </a:solidFill>
                <a:latin typeface="Segoe UI" panose="020B0502040204020203" pitchFamily="34" charset="0"/>
                <a:ea typeface="Microsoft YaHei" panose="020B0503020204020204" pitchFamily="34" charset="-122"/>
              </a:rPr>
              <a:t>查询参数</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在 </a:t>
            </a:r>
            <a:r>
              <a:rPr lang="en-US" altLang="zh-CN" sz="2745">
                <a:solidFill>
                  <a:srgbClr val="1A1A1A"/>
                </a:solidFill>
                <a:latin typeface="Segoe UI" panose="020B0502040204020203" pitchFamily="34" charset="0"/>
                <a:ea typeface="Microsoft YaHei" panose="020B0503020204020204" pitchFamily="34" charset="-122"/>
              </a:rPr>
              <a:t>Microsoft Graph </a:t>
            </a:r>
            <a:r>
              <a:rPr lang="zh-CN" altLang="en-US" sz="2745">
                <a:solidFill>
                  <a:srgbClr val="1A1A1A"/>
                </a:solidFill>
                <a:latin typeface="Segoe UI" panose="020B0502040204020203" pitchFamily="34" charset="0"/>
                <a:ea typeface="Microsoft YaHei" panose="020B0503020204020204" pitchFamily="34" charset="-122"/>
              </a:rPr>
              <a:t>中</a:t>
            </a:r>
            <a:r>
              <a:rPr lang="zh-CN" altLang="en-US" sz="2745" dirty="0">
                <a:solidFill>
                  <a:srgbClr val="1A1A1A"/>
                </a:solidFill>
                <a:latin typeface="Segoe UI" panose="020B0502040204020203" pitchFamily="34" charset="0"/>
                <a:ea typeface="Microsoft YaHei" panose="020B0503020204020204" pitchFamily="34" charset="-122"/>
              </a:rPr>
              <a:t>展开相关实体并搜索内容</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通过批处理请求减少流量</a:t>
            </a:r>
          </a:p>
        </p:txBody>
      </p:sp>
    </p:spTree>
    <p:extLst>
      <p:ext uri="{BB962C8B-B14F-4D97-AF65-F5344CB8AC3E}">
        <p14:creationId xmlns:p14="http://schemas.microsoft.com/office/powerpoint/2010/main" val="13014901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8C3BD-BDB8-A24B-8C18-BB9CE0C4CB7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用户资料照片</a:t>
            </a:r>
          </a:p>
        </p:txBody>
      </p:sp>
      <p:sp>
        <p:nvSpPr>
          <p:cNvPr id="4" name="Text Placeholder 3">
            <a:extLst>
              <a:ext uri="{FF2B5EF4-FFF2-40B4-BE49-F238E27FC236}">
                <a16:creationId xmlns:a16="http://schemas.microsoft.com/office/drawing/2014/main" id="{25177BD9-4C2B-1C4B-8044-EA13D6E78EE3}"/>
              </a:ext>
            </a:extLst>
          </p:cNvPr>
          <p:cNvSpPr>
            <a:spLocks noGrp="1"/>
          </p:cNvSpPr>
          <p:nvPr>
            <p:ph type="body" sz="quarter" idx="10"/>
          </p:nvPr>
        </p:nvSpPr>
        <p:spPr>
          <a:xfrm>
            <a:off x="584201" y="1435781"/>
            <a:ext cx="11115058" cy="4601852"/>
          </a:xfrm>
        </p:spPr>
        <p:txBody>
          <a:bodyPr>
            <a:normAutofit/>
          </a:bodyPr>
          <a:lstStyle/>
          <a:p>
            <a:r>
              <a:rPr lang="zh-CN" altLang="en-US" dirty="0">
                <a:latin typeface="Segoe UI" panose="020B0502040204020203" pitchFamily="34" charset="0"/>
                <a:ea typeface="Microsoft YaHei" panose="020B0503020204020204" pitchFamily="34" charset="-122"/>
              </a:rPr>
              <a:t>可以在</a:t>
            </a:r>
            <a:r>
              <a:rPr lang="zh-CN" altLang="en-US">
                <a:latin typeface="Segoe UI" panose="020B0502040204020203" pitchFamily="34" charset="0"/>
                <a:ea typeface="Microsoft YaHei" panose="020B0503020204020204" pitchFamily="34" charset="-122"/>
              </a:rPr>
              <a:t>下列 </a:t>
            </a:r>
            <a:r>
              <a:rPr lang="en-US" altLang="zh-CN">
                <a:latin typeface="Segoe UI" panose="020B0502040204020203" pitchFamily="34" charset="0"/>
                <a:ea typeface="Microsoft YaHei" panose="020B0503020204020204" pitchFamily="34" charset="-122"/>
              </a:rPr>
              <a:t>Office 365 </a:t>
            </a:r>
            <a:r>
              <a:rPr lang="zh-CN" altLang="en-US">
                <a:latin typeface="Segoe UI" panose="020B0502040204020203" pitchFamily="34" charset="0"/>
                <a:ea typeface="Microsoft YaHei" panose="020B0503020204020204" pitchFamily="34" charset="-122"/>
              </a:rPr>
              <a:t>中</a:t>
            </a:r>
            <a:r>
              <a:rPr lang="zh-CN" altLang="en-US" dirty="0">
                <a:latin typeface="Segoe UI" panose="020B0502040204020203" pitchFamily="34" charset="0"/>
                <a:ea typeface="Microsoft YaHei" panose="020B0503020204020204" pitchFamily="34" charset="-122"/>
              </a:rPr>
              <a:t>的资源上设置个人资料照片：</a:t>
            </a:r>
          </a:p>
          <a:p>
            <a:pPr lvl="1"/>
            <a:r>
              <a:rPr lang="zh-CN" altLang="en-US" dirty="0">
                <a:latin typeface="Segoe UI" panose="020B0502040204020203" pitchFamily="34" charset="0"/>
                <a:ea typeface="Microsoft YaHei" panose="020B0503020204020204" pitchFamily="34" charset="-122"/>
              </a:rPr>
              <a:t>用户</a:t>
            </a:r>
          </a:p>
          <a:p>
            <a:pPr lvl="1"/>
            <a:r>
              <a:rPr lang="zh-CN" altLang="en-US" dirty="0">
                <a:latin typeface="Segoe UI" panose="020B0502040204020203" pitchFamily="34" charset="0"/>
                <a:ea typeface="Microsoft YaHei" panose="020B0503020204020204" pitchFamily="34" charset="-122"/>
              </a:rPr>
              <a:t>组</a:t>
            </a:r>
          </a:p>
          <a:p>
            <a:pPr lvl="1"/>
            <a:r>
              <a:rPr lang="zh-CN" altLang="en-US" dirty="0">
                <a:latin typeface="Segoe UI" panose="020B0502040204020203" pitchFamily="34" charset="0"/>
                <a:ea typeface="Microsoft YaHei" panose="020B0503020204020204" pitchFamily="34" charset="-122"/>
              </a:rPr>
              <a:t>联系人</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照片被存储为二进制数据，开发人员可以将其转换为不同的格式，用于各种场景</a:t>
            </a:r>
          </a:p>
          <a:p>
            <a:pPr lvl="1"/>
            <a:r>
              <a:rPr lang="zh-CN" altLang="en-US" dirty="0">
                <a:latin typeface="Segoe UI" panose="020B0502040204020203" pitchFamily="34" charset="0"/>
                <a:ea typeface="Microsoft YaHei" panose="020B0503020204020204" pitchFamily="34" charset="-122"/>
              </a:rPr>
              <a:t>例如：</a:t>
            </a:r>
            <a:r>
              <a:rPr lang="zh-CN" altLang="en-US">
                <a:latin typeface="Segoe UI" panose="020B0502040204020203" pitchFamily="34" charset="0"/>
                <a:ea typeface="Microsoft YaHei" panose="020B0503020204020204" pitchFamily="34" charset="-122"/>
              </a:rPr>
              <a:t>用于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base-64</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99356704"/>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访问个人资料照片</a:t>
            </a:r>
          </a:p>
        </p:txBody>
      </p:sp>
      <p:sp>
        <p:nvSpPr>
          <p:cNvPr id="3" name="Subtitle"/>
          <p:cNvSpPr>
            <a:spLocks noGrp="1"/>
          </p:cNvSpPr>
          <p:nvPr>
            <p:ph sz="quarter" idx="10"/>
          </p:nvPr>
        </p:nvSpPr>
        <p:spPr>
          <a:xfrm>
            <a:off x="584982" y="1435384"/>
            <a:ext cx="11017275" cy="17849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要获得资源的个人资料照片，请使用该资源上</a:t>
            </a:r>
            <a:r>
              <a:rPr lang="zh-CN" altLang="en-US">
                <a:latin typeface="Segoe UI" panose="020B0502040204020203" pitchFamily="34" charset="0"/>
                <a:ea typeface="Microsoft YaHei" panose="020B0503020204020204" pitchFamily="34" charset="-122"/>
              </a:rPr>
              <a:t>的 </a:t>
            </a:r>
            <a:r>
              <a:rPr lang="en-US" altLang="zh-CN">
                <a:latin typeface="Segoe UI Semibold" panose="020B0702040204020203" pitchFamily="34" charset="0"/>
                <a:ea typeface="Microsoft YaHei" panose="020B0503020204020204" pitchFamily="34" charset="-122"/>
              </a:rPr>
              <a:t>/photo/$value </a:t>
            </a:r>
            <a:r>
              <a:rPr lang="zh-CN" altLang="en-US">
                <a:latin typeface="Segoe UI" panose="020B0502040204020203" pitchFamily="34" charset="0"/>
                <a:ea typeface="Microsoft YaHei" panose="020B0503020204020204" pitchFamily="34" charset="-122"/>
              </a:rPr>
              <a:t>端点</a:t>
            </a:r>
            <a:r>
              <a:rPr lang="zh-CN" altLang="en-US" dirty="0">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这将返回照片的元数据和二进制数据</a:t>
            </a: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Microsoft Graph.NET SDK</a:t>
            </a:r>
            <a:r>
              <a:rPr lang="zh-CN" altLang="en-US">
                <a:latin typeface="Segoe UI" panose="020B0502040204020203" pitchFamily="34" charset="0"/>
                <a:ea typeface="Microsoft YaHei" panose="020B0503020204020204" pitchFamily="34" charset="-122"/>
              </a:rPr>
              <a:t>也</a:t>
            </a:r>
            <a:r>
              <a:rPr lang="zh-CN" altLang="en-US" dirty="0">
                <a:latin typeface="Segoe UI" panose="020B0502040204020203" pitchFamily="34" charset="0"/>
                <a:ea typeface="Microsoft YaHei" panose="020B0503020204020204" pitchFamily="34" charset="-122"/>
              </a:rPr>
              <a:t>可以进行同样的操作：</a:t>
            </a:r>
          </a:p>
        </p:txBody>
      </p:sp>
      <p:sp>
        <p:nvSpPr>
          <p:cNvPr id="4" name="New shape">
            <a:extLst>
              <a:ext uri="{C183D7F6-B498-43B3-948B-1728B52AA6E4}">
                <adec:decorative xmlns:adec="http://schemas.microsoft.com/office/drawing/2017/decorative" val="1"/>
              </a:ext>
            </a:extLst>
          </p:cNvPr>
          <p:cNvSpPr/>
          <p:nvPr/>
        </p:nvSpPr>
        <p:spPr>
          <a:xfrm>
            <a:off x="584982" y="3898332"/>
            <a:ext cx="10971244" cy="119363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a:solidFill>
                  <a:srgbClr val="000000"/>
                </a:solidFill>
                <a:latin typeface="Segoe UI" panose="020B0502040204020203" pitchFamily="34" charset="0"/>
                <a:ea typeface="Microsoft YaHei" panose="020B0503020204020204" pitchFamily="34" charset="-122"/>
              </a:rPr>
              <a:t>GraphServiceClient</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graphClient = GetAuthenticatedGraphClient(...);</a:t>
            </a:r>
            <a:br>
              <a:rPr lang="zh-CN" altLang="en-US">
                <a:latin typeface="Segoe UI" panose="020B0502040204020203" pitchFamily="34" charset="0"/>
                <a:ea typeface="Microsoft YaHei" panose="020B0503020204020204" pitchFamily="34" charset="-122"/>
              </a:rPr>
            </a:br>
            <a:r>
              <a:rPr lang="en-US" altLang="zh-CN">
                <a:solidFill>
                  <a:srgbClr val="2B91AF"/>
                </a:solidFill>
                <a:latin typeface="Segoe UI" panose="020B0502040204020203" pitchFamily="34" charset="0"/>
                <a:ea typeface="Microsoft YaHei" panose="020B0503020204020204" pitchFamily="34" charset="-122"/>
              </a:rPr>
              <a:t>var</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profilePhoto</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 graphClient.Me.Photo.Request().GetAsync().Result;</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4982" y="3523539"/>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修改用户</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7003781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271781"/>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创建用户</a:t>
            </a:r>
          </a:p>
        </p:txBody>
      </p:sp>
      <p:sp>
        <p:nvSpPr>
          <p:cNvPr id="3" name="Subtitle"/>
          <p:cNvSpPr>
            <a:spLocks noGrp="1"/>
          </p:cNvSpPr>
          <p:nvPr>
            <p:ph sz="quarter" idx="10"/>
          </p:nvPr>
        </p:nvSpPr>
        <p:spPr>
          <a:xfrm>
            <a:off x="589044" y="834126"/>
            <a:ext cx="11017275" cy="3620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dirty="0">
                <a:latin typeface="Segoe UI" panose="020B0502040204020203" pitchFamily="34" charset="0"/>
                <a:ea typeface="Microsoft YaHei" panose="020B0503020204020204" pitchFamily="34" charset="-122"/>
              </a:rPr>
              <a:t>当创建一个用户时，你必须至少为该用户指定所需的属性。</a:t>
            </a:r>
          </a:p>
        </p:txBody>
      </p:sp>
      <p:sp>
        <p:nvSpPr>
          <p:cNvPr id="4" name="New shape">
            <a:extLst>
              <a:ext uri="{C183D7F6-B498-43B3-948B-1728B52AA6E4}">
                <adec:decorative xmlns:adec="http://schemas.microsoft.com/office/drawing/2017/decorative" val="1"/>
              </a:ext>
            </a:extLst>
          </p:cNvPr>
          <p:cNvSpPr/>
          <p:nvPr/>
        </p:nvSpPr>
        <p:spPr>
          <a:xfrm>
            <a:off x="589044" y="2607747"/>
            <a:ext cx="5180865" cy="19565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accountEnabled</a:t>
            </a:r>
            <a:r>
              <a:rPr lang="zh-CN" altLang="en-US">
                <a:solidFill>
                  <a:srgbClr val="000000"/>
                </a:solidFill>
                <a:latin typeface="Segoe UI" panose="020B0502040204020203" pitchFamily="34" charset="0"/>
                <a:ea typeface="Microsoft YaHei" panose="020B0503020204020204" pitchFamily="34" charset="-122"/>
              </a:rPr>
              <a:t>（</a:t>
            </a:r>
            <a:r>
              <a:rPr lang="zh-CN" altLang="en-US" dirty="0">
                <a:solidFill>
                  <a:srgbClr val="000000"/>
                </a:solidFill>
                <a:latin typeface="Segoe UI" panose="020B0502040204020203" pitchFamily="34" charset="0"/>
                <a:ea typeface="Microsoft YaHei" panose="020B0503020204020204" pitchFamily="34" charset="-122"/>
              </a:rPr>
              <a:t>布尔值）</a:t>
            </a:r>
          </a:p>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displayName</a:t>
            </a:r>
            <a:r>
              <a:rPr lang="zh-CN" altLang="en-US">
                <a:solidFill>
                  <a:srgbClr val="000000"/>
                </a:solidFill>
                <a:latin typeface="Segoe UI" panose="020B0502040204020203" pitchFamily="34" charset="0"/>
                <a:ea typeface="Microsoft YaHei" panose="020B0503020204020204" pitchFamily="34" charset="-122"/>
              </a:rPr>
              <a:t>（</a:t>
            </a:r>
            <a:r>
              <a:rPr lang="zh-CN" altLang="en-US" dirty="0">
                <a:solidFill>
                  <a:srgbClr val="000000"/>
                </a:solidFill>
                <a:latin typeface="Segoe UI" panose="020B0502040204020203" pitchFamily="34" charset="0"/>
                <a:ea typeface="Microsoft YaHei" panose="020B0503020204020204" pitchFamily="34" charset="-122"/>
              </a:rPr>
              <a:t>字符串）</a:t>
            </a:r>
          </a:p>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mailNickname</a:t>
            </a:r>
            <a:r>
              <a:rPr lang="zh-CN" altLang="en-US">
                <a:solidFill>
                  <a:srgbClr val="000000"/>
                </a:solidFill>
                <a:latin typeface="Segoe UI" panose="020B0502040204020203" pitchFamily="34" charset="0"/>
                <a:ea typeface="Microsoft YaHei" panose="020B0503020204020204" pitchFamily="34" charset="-122"/>
              </a:rPr>
              <a:t>（</a:t>
            </a:r>
            <a:r>
              <a:rPr lang="zh-CN" altLang="en-US" dirty="0">
                <a:solidFill>
                  <a:srgbClr val="000000"/>
                </a:solidFill>
                <a:latin typeface="Segoe UI" panose="020B0502040204020203" pitchFamily="34" charset="0"/>
                <a:ea typeface="Microsoft YaHei" panose="020B0503020204020204" pitchFamily="34" charset="-122"/>
              </a:rPr>
              <a:t>字符串）</a:t>
            </a:r>
          </a:p>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passwordProfile</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(PasswordProfile)</a:t>
            </a:r>
            <a:endParaRPr lang="zh-CN" altLang="en-US" dirty="0">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r>
              <a:rPr lang="en-US" altLang="zh-CN">
                <a:solidFill>
                  <a:srgbClr val="000000"/>
                </a:solidFill>
                <a:latin typeface="Segoe UI" panose="020B0502040204020203" pitchFamily="34" charset="0"/>
                <a:ea typeface="Microsoft YaHei" panose="020B0503020204020204" pitchFamily="34" charset="-122"/>
              </a:rPr>
              <a:t>userPrincipalName</a:t>
            </a:r>
            <a:r>
              <a:rPr lang="zh-CN" altLang="en-US">
                <a:solidFill>
                  <a:srgbClr val="000000"/>
                </a:solidFill>
                <a:latin typeface="Segoe UI" panose="020B0502040204020203" pitchFamily="34" charset="0"/>
                <a:ea typeface="Microsoft YaHei" panose="020B0503020204020204" pitchFamily="34" charset="-122"/>
              </a:rPr>
              <a:t>（</a:t>
            </a:r>
            <a:r>
              <a:rPr lang="zh-CN" altLang="en-US" dirty="0">
                <a:solidFill>
                  <a:srgbClr val="000000"/>
                </a:solidFill>
                <a:latin typeface="Segoe UI" panose="020B0502040204020203" pitchFamily="34" charset="0"/>
                <a:ea typeface="Microsoft YaHei" panose="020B0503020204020204" pitchFamily="34" charset="-122"/>
              </a:rPr>
              <a:t>字符串）</a:t>
            </a:r>
          </a:p>
        </p:txBody>
      </p:sp>
      <p:sp>
        <p:nvSpPr>
          <p:cNvPr id="5" name="New shape">
            <a:extLst>
              <a:ext uri="{C183D7F6-B498-43B3-948B-1728B52AA6E4}">
                <adec:decorative xmlns:adec="http://schemas.microsoft.com/office/drawing/2017/decorative" val="1"/>
              </a:ext>
            </a:extLst>
          </p:cNvPr>
          <p:cNvSpPr/>
          <p:nvPr/>
        </p:nvSpPr>
        <p:spPr>
          <a:xfrm>
            <a:off x="6379423" y="1612246"/>
            <a:ext cx="5180865" cy="395998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600">
                <a:solidFill>
                  <a:srgbClr val="000000"/>
                </a:solidFill>
                <a:latin typeface="Segoe UI" panose="020B0502040204020203" pitchFamily="34" charset="0"/>
                <a:ea typeface="Microsoft YaHei" panose="020B0503020204020204" pitchFamily="34" charset="-122"/>
              </a:rPr>
              <a:t>POST https://graph.microsoft.com/v1.0/users</a:t>
            </a:r>
            <a:br>
              <a:rPr lang="zh-CN" altLang="en-US">
                <a:latin typeface="Segoe UI" panose="020B0502040204020203" pitchFamily="34" charset="0"/>
                <a:ea typeface="Microsoft YaHei" panose="020B0503020204020204" pitchFamily="34" charset="-122"/>
              </a:rPr>
            </a:br>
            <a:r>
              <a:rPr lang="en-US" altLang="zh-CN" sz="1600">
                <a:solidFill>
                  <a:srgbClr val="000000"/>
                </a:solidFill>
                <a:latin typeface="Segoe UI" panose="020B0502040204020203" pitchFamily="34" charset="0"/>
                <a:ea typeface="Microsoft YaHei" panose="020B0503020204020204" pitchFamily="34" charset="-122"/>
              </a:rPr>
              <a:t>Content-type: application/json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sz="16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"accountEnabled": true,</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"displayName": "Melissa Darrow",</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"mailNickname": "melissad",</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"userPrincipalName": "melissad@M365x068225.onmicrosoft.com",</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"passwordProfile" : {</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"forceChangePasswordNextSignIn": true,</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"password": "Password1!"</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600">
                <a:solidFill>
                  <a:srgbClr val="000000"/>
                </a:solidFill>
                <a:latin typeface="Segoe UI" panose="020B0502040204020203" pitchFamily="34" charset="0"/>
                <a:ea typeface="Microsoft YaHei" panose="020B0503020204020204" pitchFamily="34" charset="-122"/>
              </a:rPr>
              <a:t>}</a:t>
            </a:r>
            <a:endParaRPr lang="zh-CN" altLang="en-US" sz="1600"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379423" y="1438018"/>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8"/>
            <a:ext cx="2209420" cy="1267270"/>
          </a:xfrm>
        </p:spPr>
        <p:txBody>
          <a:bodyPr/>
          <a:lstStyle/>
          <a:p>
            <a:r>
              <a:rPr lang="zh-CN" altLang="en-US" b="1" spc="0">
                <a:latin typeface="Segoe UI Semibold" panose="020B0702040204020203" pitchFamily="34" charset="0"/>
                <a:ea typeface="Microsoft YaHei" panose="020B0503020204020204" pitchFamily="34" charset="-122"/>
              </a:rPr>
              <a:t>用 </a:t>
            </a: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管理</a:t>
            </a:r>
            <a:r>
              <a:rPr lang="zh-CN" altLang="en-US" b="1" spc="0" dirty="0">
                <a:latin typeface="Segoe UI Semibold" panose="020B0702040204020203" pitchFamily="34" charset="0"/>
                <a:ea typeface="Microsoft YaHei" panose="020B0503020204020204" pitchFamily="34" charset="-122"/>
              </a:rPr>
              <a:t>组的生命周期</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795375"/>
            <a:ext cx="6750532" cy="1267251"/>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与组织中的团体合作</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用户及其组</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管理组的生命周期</a:t>
            </a:r>
          </a:p>
        </p:txBody>
      </p:sp>
    </p:spTree>
    <p:extLst>
      <p:ext uri="{BB962C8B-B14F-4D97-AF65-F5344CB8AC3E}">
        <p14:creationId xmlns:p14="http://schemas.microsoft.com/office/powerpoint/2010/main" val="40594419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与组织中的团体合作</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6251689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normAutofit/>
          </a:bodyPr>
          <a:lstStyle/>
          <a:p>
            <a:r>
              <a:rPr lang="zh-CN" altLang="en-US" b="1">
                <a:latin typeface="Segoe UI Semibold" panose="020B0702040204020203" pitchFamily="34" charset="0"/>
                <a:ea typeface="Microsoft YaHei" panose="020B0503020204020204" pitchFamily="34" charset="-122"/>
              </a:rPr>
              <a:t>使用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与</a:t>
            </a:r>
            <a:r>
              <a:rPr lang="zh-CN" altLang="en-US" b="1" dirty="0">
                <a:latin typeface="Segoe UI Semibold" panose="020B0702040204020203" pitchFamily="34" charset="0"/>
                <a:ea typeface="Microsoft YaHei" panose="020B0503020204020204" pitchFamily="34" charset="-122"/>
              </a:rPr>
              <a:t>小组合作</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584201" y="1435781"/>
            <a:ext cx="11018520" cy="4739060"/>
          </a:xfrm>
        </p:spPr>
        <p:txBody>
          <a:bodyPr>
            <a:normAutofit/>
          </a:bodyPr>
          <a:lstStyle/>
          <a:p>
            <a:pPr marL="0" indent="0">
              <a:buNone/>
            </a:pPr>
            <a:r>
              <a:rPr lang="zh-CN" altLang="en-US" b="1" dirty="0">
                <a:solidFill>
                  <a:schemeClr val="accent1"/>
                </a:solidFill>
                <a:latin typeface="Segoe UI Semibold" panose="020B0702040204020203" pitchFamily="34" charset="0"/>
                <a:ea typeface="Microsoft YaHei" panose="020B0503020204020204" pitchFamily="34" charset="-122"/>
              </a:rPr>
              <a:t>组是共享资源访问权的用户和其他负责人的集合</a:t>
            </a:r>
          </a:p>
          <a:p>
            <a:endParaRPr lang="zh-CN" altLang="en-US" dirty="0">
              <a:latin typeface="Segoe UI" panose="020B0502040204020203" pitchFamily="34" charset="0"/>
              <a:ea typeface="Microsoft YaHei" panose="020B0503020204020204" pitchFamily="34" charset="-122"/>
            </a:endParaRPr>
          </a:p>
          <a:p>
            <a:pPr marL="0" indent="0">
              <a:buNone/>
            </a:pP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提供</a:t>
            </a:r>
            <a:r>
              <a:rPr lang="zh-CN" altLang="en-US" dirty="0">
                <a:latin typeface="Segoe UI" panose="020B0502040204020203" pitchFamily="34" charset="0"/>
                <a:ea typeface="Microsoft YaHei" panose="020B0503020204020204" pitchFamily="34" charset="-122"/>
              </a:rPr>
              <a:t>了对以下类型组的访问：</a:t>
            </a:r>
          </a:p>
          <a:p>
            <a:endParaRPr lang="zh-CN" altLang="en-US" dirty="0">
              <a:latin typeface="Segoe UI" panose="020B0502040204020203" pitchFamily="34" charset="0"/>
              <a:ea typeface="Microsoft YaHei" panose="020B0503020204020204" pitchFamily="34" charset="-122"/>
            </a:endParaRPr>
          </a:p>
          <a:p>
            <a:r>
              <a:rPr lang="en-US" altLang="zh-CN" b="1">
                <a:latin typeface="Segoe UI Semibold" panose="020B0702040204020203" pitchFamily="34" charset="0"/>
                <a:ea typeface="Microsoft YaHei" panose="020B0503020204020204" pitchFamily="34" charset="-122"/>
              </a:rPr>
              <a:t>Office 365 </a:t>
            </a:r>
            <a:r>
              <a:rPr lang="zh-CN" altLang="en-US" b="1">
                <a:latin typeface="Segoe UI Semibold" panose="020B0702040204020203" pitchFamily="34" charset="0"/>
                <a:ea typeface="Microsoft YaHei" panose="020B0503020204020204" pitchFamily="34" charset="-122"/>
              </a:rPr>
              <a:t>组</a:t>
            </a:r>
            <a:endParaRPr lang="zh-CN" altLang="en-US" b="1" dirty="0">
              <a:latin typeface="Segoe UI Semibold" panose="020B0702040204020203" pitchFamily="34" charset="0"/>
              <a:ea typeface="Microsoft YaHei" panose="020B0503020204020204" pitchFamily="34" charset="-122"/>
            </a:endParaRPr>
          </a:p>
          <a:p>
            <a:pPr lvl="1"/>
            <a:r>
              <a:rPr lang="zh-CN" altLang="en-US" dirty="0">
                <a:latin typeface="Segoe UI" panose="020B0502040204020203" pitchFamily="34" charset="0"/>
                <a:ea typeface="Microsoft YaHei" panose="020B0503020204020204" pitchFamily="34" charset="-122"/>
              </a:rPr>
              <a:t>用于项目或团队的合作</a:t>
            </a:r>
          </a:p>
          <a:p>
            <a:pPr lvl="1"/>
            <a:r>
              <a:rPr lang="zh-CN" altLang="en-US" dirty="0">
                <a:latin typeface="Segoe UI" panose="020B0502040204020203" pitchFamily="34" charset="0"/>
                <a:ea typeface="Microsoft YaHei" panose="020B0503020204020204" pitchFamily="34" charset="-122"/>
              </a:rPr>
              <a:t>共享资源（对话、文件、笔记本、团队网站、设备管理等）。</a:t>
            </a:r>
          </a:p>
          <a:p>
            <a:pPr lvl="1"/>
            <a:r>
              <a:rPr lang="zh-CN" altLang="en-US" dirty="0">
                <a:latin typeface="Segoe UI" panose="020B0502040204020203" pitchFamily="34" charset="0"/>
                <a:ea typeface="Microsoft YaHei" panose="020B0503020204020204" pitchFamily="34" charset="-122"/>
              </a:rPr>
              <a:t>也称为“统一”组</a:t>
            </a:r>
          </a:p>
          <a:p>
            <a:endParaRPr lang="zh-CN" altLang="en-US" dirty="0">
              <a:latin typeface="Segoe UI" panose="020B0502040204020203" pitchFamily="34" charset="0"/>
              <a:ea typeface="Microsoft YaHei" panose="020B0503020204020204" pitchFamily="34" charset="-122"/>
            </a:endParaRPr>
          </a:p>
          <a:p>
            <a:r>
              <a:rPr lang="zh-CN" altLang="en-US" b="1" dirty="0">
                <a:latin typeface="Segoe UI Semibold" panose="020B0702040204020203" pitchFamily="34" charset="0"/>
                <a:ea typeface="Microsoft YaHei" panose="020B0503020204020204" pitchFamily="34" charset="-122"/>
              </a:rPr>
              <a:t>安全组</a:t>
            </a:r>
          </a:p>
          <a:p>
            <a:pPr lvl="1"/>
            <a:r>
              <a:rPr lang="zh-CN" altLang="en-US" dirty="0">
                <a:latin typeface="Segoe UI" panose="020B0502040204020203" pitchFamily="34" charset="0"/>
                <a:ea typeface="Microsoft YaHei" panose="020B0503020204020204" pitchFamily="34" charset="-122"/>
              </a:rPr>
              <a:t>用于控制对资源的访问</a:t>
            </a:r>
          </a:p>
          <a:p>
            <a:pPr lvl="1"/>
            <a:r>
              <a:rPr lang="zh-CN" altLang="en-US" dirty="0">
                <a:latin typeface="Segoe UI" panose="020B0502040204020203" pitchFamily="34" charset="0"/>
                <a:ea typeface="Microsoft YaHei" panose="020B0503020204020204" pitchFamily="34" charset="-122"/>
              </a:rPr>
              <a:t>可以</a:t>
            </a:r>
            <a:r>
              <a:rPr lang="zh-CN" altLang="en-US">
                <a:latin typeface="Segoe UI" panose="020B0502040204020203" pitchFamily="34" charset="0"/>
                <a:ea typeface="Microsoft YaHei" panose="020B0503020204020204" pitchFamily="34" charset="-122"/>
              </a:rPr>
              <a:t>包含 </a:t>
            </a:r>
            <a:r>
              <a:rPr lang="en-US" altLang="zh-CN">
                <a:latin typeface="Segoe UI" panose="020B0502040204020203" pitchFamily="34" charset="0"/>
                <a:ea typeface="Microsoft YaHei" panose="020B0503020204020204" pitchFamily="34" charset="-122"/>
              </a:rPr>
              <a:t>Office 365 </a:t>
            </a:r>
            <a:r>
              <a:rPr lang="zh-CN" altLang="en-US">
                <a:latin typeface="Segoe UI" panose="020B0502040204020203" pitchFamily="34" charset="0"/>
                <a:ea typeface="Microsoft YaHei" panose="020B0503020204020204" pitchFamily="34" charset="-122"/>
              </a:rPr>
              <a:t>组</a:t>
            </a:r>
            <a:r>
              <a:rPr lang="zh-CN" altLang="en-US" dirty="0">
                <a:latin typeface="Segoe UI" panose="020B0502040204020203" pitchFamily="34" charset="0"/>
                <a:ea typeface="Microsoft YaHei" panose="020B0503020204020204" pitchFamily="34" charset="-122"/>
              </a:rPr>
              <a:t>和其他安全组</a:t>
            </a:r>
          </a:p>
        </p:txBody>
      </p:sp>
    </p:spTree>
    <p:extLst>
      <p:ext uri="{BB962C8B-B14F-4D97-AF65-F5344CB8AC3E}">
        <p14:creationId xmlns:p14="http://schemas.microsoft.com/office/powerpoint/2010/main" val="3644448091"/>
      </p:ext>
    </p:extLst>
  </p:cSld>
  <p:clrMapOvr>
    <a:overrideClrMapping bg1="lt1" tx1="dk1" bg2="lt2" tx2="dk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用户及其组</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5882042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直接与传递成员资格</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584201" y="1435781"/>
            <a:ext cx="11197383" cy="4693324"/>
          </a:xfrm>
        </p:spPr>
        <p:txBody>
          <a:bodyPr>
            <a:normAutofit/>
          </a:bodyPr>
          <a:lstStyle/>
          <a:p>
            <a:r>
              <a:rPr lang="en-US" altLang="zh-CN">
                <a:latin typeface="Courier New" panose="02070309020205020404" pitchFamily="49" charset="0"/>
                <a:ea typeface="Microsoft YaHei" panose="020B0503020204020204" pitchFamily="34" charset="-122"/>
                <a:cs typeface="Courier New" panose="02070309020205020404" pitchFamily="49" charset="0"/>
              </a:rPr>
              <a:t>/memberOf</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属性只返回用户是直接成员的组</a:t>
            </a:r>
          </a:p>
          <a:p>
            <a:endParaRPr lang="zh-CN" altLang="en-US" dirty="0">
              <a:latin typeface="Segoe UI" panose="020B0502040204020203" pitchFamily="34" charset="0"/>
              <a:ea typeface="Microsoft YaHei" panose="020B0503020204020204" pitchFamily="34" charset="-122"/>
            </a:endParaRPr>
          </a:p>
          <a:p>
            <a:r>
              <a:rPr lang="en-US" altLang="zh-CN">
                <a:latin typeface="Courier New" panose="02070309020205020404" pitchFamily="49" charset="0"/>
                <a:ea typeface="Microsoft YaHei" panose="020B0503020204020204" pitchFamily="34" charset="-122"/>
                <a:cs typeface="Courier New" panose="02070309020205020404" pitchFamily="49" charset="0"/>
              </a:rPr>
              <a:t>/getMemberGroups</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属性会返回用户是传递成员的组</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直接成员资格：</a:t>
            </a:r>
          </a:p>
          <a:p>
            <a:pPr lvl="1"/>
            <a:r>
              <a:rPr lang="zh-CN" altLang="en-US" sz="1765" dirty="0">
                <a:latin typeface="Segoe UI" panose="020B0502040204020203" pitchFamily="34" charset="0"/>
                <a:ea typeface="Microsoft YaHei" panose="020B0503020204020204" pitchFamily="34" charset="-122"/>
              </a:rPr>
              <a:t>用户已明确添加到的组</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传递成员资格</a:t>
            </a:r>
          </a:p>
          <a:p>
            <a:pPr lvl="1"/>
            <a:r>
              <a:rPr lang="zh-CN" altLang="en-US" sz="1765" dirty="0">
                <a:latin typeface="Segoe UI" panose="020B0502040204020203" pitchFamily="34" charset="0"/>
                <a:ea typeface="Microsoft YaHei" panose="020B0503020204020204" pitchFamily="34" charset="-122"/>
              </a:rPr>
              <a:t>用户所加入的组，包括那些通过安全组被包含在另一个安全组中的组，该组已被添加到组中</a:t>
            </a:r>
          </a:p>
          <a:p>
            <a:pPr lvl="1"/>
            <a:r>
              <a:rPr lang="zh-CN" altLang="en-US" sz="1765" dirty="0">
                <a:latin typeface="Segoe UI" panose="020B0502040204020203" pitchFamily="34" charset="0"/>
                <a:ea typeface="Microsoft YaHei" panose="020B0503020204020204" pitchFamily="34" charset="-122"/>
              </a:rPr>
              <a:t>也包括该用户通过动态成员资格被添加到的组</a:t>
            </a:r>
          </a:p>
        </p:txBody>
      </p:sp>
    </p:spTree>
    <p:extLst>
      <p:ext uri="{BB962C8B-B14F-4D97-AF65-F5344CB8AC3E}">
        <p14:creationId xmlns:p14="http://schemas.microsoft.com/office/powerpoint/2010/main" val="2997090148"/>
      </p:ext>
    </p:extLst>
  </p:cSld>
  <p:clrMapOvr>
    <a:overrideClrMapping bg1="lt1" tx1="dk1" bg2="lt2" tx2="dk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管理组的生命周期</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9081478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en-US" altLang="zh-CN" b="1" spc="0">
                <a:latin typeface="Segoe UI Semibold" panose="020B0702040204020203" pitchFamily="34" charset="0"/>
                <a:ea typeface="Microsoft YaHei" panose="020B0503020204020204" pitchFamily="34" charset="-122"/>
              </a:rPr>
              <a:t>Microsoft Graph </a:t>
            </a:r>
            <a:r>
              <a:rPr lang="zh-CN" altLang="en-US" b="1" spc="0">
                <a:latin typeface="Segoe UI Semibold" panose="020B0702040204020203" pitchFamily="34" charset="0"/>
                <a:ea typeface="Microsoft YaHei" panose="020B0503020204020204" pitchFamily="34" charset="-122"/>
              </a:rPr>
              <a:t>和</a:t>
            </a:r>
            <a:r>
              <a:rPr lang="zh-CN" altLang="en-US" b="1" spc="0" dirty="0">
                <a:latin typeface="Segoe UI Semibold" panose="020B0702040204020203" pitchFamily="34" charset="0"/>
                <a:ea typeface="Microsoft YaHei" panose="020B0503020204020204" pitchFamily="34" charset="-122"/>
              </a:rPr>
              <a:t>查询参数</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42428792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47006" y="117737"/>
            <a:ext cx="11016957" cy="430840"/>
          </a:xfrm>
        </p:spPr>
        <p:txBody>
          <a:bodyPr/>
          <a:lstStyle>
            <a:lvl1pPr>
              <a:defRPr>
                <a:solidFill>
                  <a:schemeClr val="tx1"/>
                </a:solidFill>
              </a:defRPr>
            </a:lvl1pPr>
          </a:lstStyle>
          <a:p>
            <a:r>
              <a:rPr lang="zh-CN" altLang="en-US" b="1">
                <a:latin typeface="Segoe UI Semibold" panose="020B0702040204020203" pitchFamily="34" charset="0"/>
                <a:ea typeface="Microsoft YaHei" panose="020B0503020204020204" pitchFamily="34" charset="-122"/>
              </a:rPr>
              <a:t>用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创建</a:t>
            </a:r>
            <a:r>
              <a:rPr lang="zh-CN" altLang="en-US" b="1" dirty="0">
                <a:latin typeface="Segoe UI Semibold" panose="020B0702040204020203" pitchFamily="34" charset="0"/>
                <a:ea typeface="Microsoft YaHei" panose="020B0503020204020204" pitchFamily="34" charset="-122"/>
              </a:rPr>
              <a:t>组</a:t>
            </a:r>
          </a:p>
        </p:txBody>
      </p:sp>
      <p:sp>
        <p:nvSpPr>
          <p:cNvPr id="3" name="Subtitle"/>
          <p:cNvSpPr>
            <a:spLocks noGrp="1"/>
          </p:cNvSpPr>
          <p:nvPr>
            <p:ph sz="quarter" idx="10"/>
          </p:nvPr>
        </p:nvSpPr>
        <p:spPr>
          <a:xfrm>
            <a:off x="447006" y="731095"/>
            <a:ext cx="11017275" cy="54310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765" dirty="0">
                <a:latin typeface="Segoe UI" panose="020B0502040204020203" pitchFamily="34" charset="0"/>
                <a:ea typeface="Microsoft YaHei" panose="020B0503020204020204" pitchFamily="34" charset="-122"/>
              </a:rPr>
              <a:t>通过将 </a:t>
            </a:r>
            <a:r>
              <a:rPr lang="en-US" altLang="zh-CN" sz="1765" dirty="0">
                <a:latin typeface="Segoe UI" panose="020B0502040204020203" pitchFamily="34" charset="0"/>
                <a:ea typeface="Microsoft YaHei" panose="020B0503020204020204" pitchFamily="34" charset="-122"/>
              </a:rPr>
              <a:t>HTTP POST </a:t>
            </a:r>
            <a:r>
              <a:rPr lang="zh-CN" altLang="en-US" sz="1765" dirty="0">
                <a:latin typeface="Segoe UI" panose="020B0502040204020203" pitchFamily="34" charset="0"/>
                <a:ea typeface="Microsoft YaHei" panose="020B0503020204020204" pitchFamily="34" charset="-122"/>
              </a:rPr>
              <a:t>提交到 </a:t>
            </a:r>
            <a:r>
              <a:rPr lang="en-US" altLang="zh-CN" sz="1765" dirty="0">
                <a:latin typeface="Segoe UI" panose="020B0502040204020203" pitchFamily="34" charset="0"/>
                <a:ea typeface="Microsoft YaHei" panose="020B0503020204020204" pitchFamily="34" charset="-122"/>
                <a:hlinkClick r:id="rId4"/>
              </a:rPr>
              <a:t>https://graph.microsoft.com/v1.0/groups</a:t>
            </a:r>
            <a:r>
              <a:rPr lang="zh-CN" altLang="en-US" sz="1765" dirty="0">
                <a:latin typeface="Segoe UI" panose="020B0502040204020203" pitchFamily="34" charset="0"/>
                <a:ea typeface="Microsoft YaHei" panose="020B0503020204020204" pitchFamily="34" charset="-122"/>
              </a:rPr>
              <a:t>，创建新的组，并在请求正文中将新组包括为 </a:t>
            </a:r>
            <a:r>
              <a:rPr lang="en-US" altLang="zh-CN" sz="1765" dirty="0">
                <a:latin typeface="Segoe UI" panose="020B0502040204020203" pitchFamily="34" charset="0"/>
                <a:ea typeface="Microsoft YaHei" panose="020B0503020204020204" pitchFamily="34" charset="-122"/>
              </a:rPr>
              <a:t>JSON </a:t>
            </a:r>
            <a:r>
              <a:rPr lang="zh-CN" altLang="en-US" sz="1765" dirty="0">
                <a:latin typeface="Segoe UI" panose="020B0502040204020203" pitchFamily="34" charset="0"/>
                <a:ea typeface="Microsoft YaHei" panose="020B0503020204020204" pitchFamily="34" charset="-122"/>
              </a:rPr>
              <a:t>对象。</a:t>
            </a:r>
          </a:p>
        </p:txBody>
      </p:sp>
      <p:sp>
        <p:nvSpPr>
          <p:cNvPr id="4" name="New shape">
            <a:extLst>
              <a:ext uri="{C183D7F6-B498-43B3-948B-1728B52AA6E4}">
                <adec:decorative xmlns:adec="http://schemas.microsoft.com/office/drawing/2017/decorative" val="1"/>
              </a:ext>
            </a:extLst>
          </p:cNvPr>
          <p:cNvSpPr/>
          <p:nvPr/>
        </p:nvSpPr>
        <p:spPr>
          <a:xfrm>
            <a:off x="632851" y="1726354"/>
            <a:ext cx="5095524" cy="29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15237" defTabSz="914367">
              <a:spcBef>
                <a:spcPct val="20000"/>
              </a:spcBef>
              <a:spcAft>
                <a:spcPct val="20000"/>
              </a:spcAft>
            </a:pPr>
            <a:r>
              <a:rPr lang="zh-CN" altLang="en-US" sz="1568" dirty="0">
                <a:solidFill>
                  <a:srgbClr val="000000"/>
                </a:solidFill>
                <a:latin typeface="Segoe UI" panose="020B0502040204020203" pitchFamily="34" charset="0"/>
                <a:ea typeface="Microsoft YaHei" panose="020B0503020204020204" pitchFamily="34" charset="-122"/>
              </a:rPr>
              <a:t>必须包含最少的属性：</a:t>
            </a:r>
          </a:p>
          <a:p>
            <a:pPr marL="380927" indent="-365690" defTabSz="914367">
              <a:spcBef>
                <a:spcPct val="20000"/>
              </a:spcBef>
              <a:spcAft>
                <a:spcPct val="20000"/>
              </a:spcAft>
              <a:buFontTx/>
              <a:buChar char="•"/>
            </a:pPr>
            <a:r>
              <a:rPr lang="en-US" altLang="zh-CN" sz="1568">
                <a:solidFill>
                  <a:srgbClr val="000000"/>
                </a:solidFill>
                <a:latin typeface="Segoe UI" panose="020B0502040204020203" pitchFamily="34" charset="0"/>
                <a:ea typeface="Microsoft YaHei" panose="020B0503020204020204" pitchFamily="34" charset="-122"/>
              </a:rPr>
              <a:t>displayName</a:t>
            </a:r>
            <a:r>
              <a:rPr lang="zh-CN" altLang="en-US" sz="1568">
                <a:solidFill>
                  <a:srgbClr val="000000"/>
                </a:solidFill>
                <a:latin typeface="Segoe UI" panose="020B0502040204020203" pitchFamily="34" charset="0"/>
                <a:ea typeface="Microsoft YaHei" panose="020B0503020204020204" pitchFamily="34" charset="-122"/>
              </a:rPr>
              <a:t>（</a:t>
            </a:r>
            <a:r>
              <a:rPr lang="zh-CN" altLang="en-US" sz="1568" dirty="0">
                <a:solidFill>
                  <a:srgbClr val="000000"/>
                </a:solidFill>
                <a:latin typeface="Segoe UI" panose="020B0502040204020203" pitchFamily="34" charset="0"/>
                <a:ea typeface="Microsoft YaHei" panose="020B0503020204020204" pitchFamily="34" charset="-122"/>
              </a:rPr>
              <a:t>字符串）</a:t>
            </a:r>
          </a:p>
          <a:p>
            <a:pPr marL="380927" indent="-365690" defTabSz="914367">
              <a:spcBef>
                <a:spcPct val="20000"/>
              </a:spcBef>
              <a:spcAft>
                <a:spcPct val="20000"/>
              </a:spcAft>
              <a:buFontTx/>
              <a:buChar char="•"/>
            </a:pPr>
            <a:r>
              <a:rPr lang="en-US" altLang="zh-CN" sz="1568">
                <a:solidFill>
                  <a:srgbClr val="000000"/>
                </a:solidFill>
                <a:latin typeface="Segoe UI" panose="020B0502040204020203" pitchFamily="34" charset="0"/>
                <a:ea typeface="Microsoft YaHei" panose="020B0503020204020204" pitchFamily="34" charset="-122"/>
              </a:rPr>
              <a:t>mailEnabled</a:t>
            </a:r>
            <a:r>
              <a:rPr lang="zh-CN" altLang="en-US" sz="1568">
                <a:solidFill>
                  <a:srgbClr val="000000"/>
                </a:solidFill>
                <a:latin typeface="Segoe UI" panose="020B0502040204020203" pitchFamily="34" charset="0"/>
                <a:ea typeface="Microsoft YaHei" panose="020B0503020204020204" pitchFamily="34" charset="-122"/>
              </a:rPr>
              <a:t>（</a:t>
            </a:r>
            <a:r>
              <a:rPr lang="zh-CN" altLang="en-US" sz="1568" dirty="0">
                <a:solidFill>
                  <a:srgbClr val="000000"/>
                </a:solidFill>
                <a:latin typeface="Segoe UI" panose="020B0502040204020203" pitchFamily="34" charset="0"/>
                <a:ea typeface="Microsoft YaHei" panose="020B0503020204020204" pitchFamily="34" charset="-122"/>
              </a:rPr>
              <a:t>布尔值）</a:t>
            </a:r>
          </a:p>
          <a:p>
            <a:pPr marL="380927" indent="-365690" defTabSz="914367">
              <a:spcBef>
                <a:spcPct val="20000"/>
              </a:spcBef>
              <a:spcAft>
                <a:spcPct val="20000"/>
              </a:spcAft>
              <a:buFontTx/>
              <a:buChar char="•"/>
            </a:pPr>
            <a:r>
              <a:rPr lang="en-US" altLang="zh-CN" sz="1568">
                <a:solidFill>
                  <a:srgbClr val="000000"/>
                </a:solidFill>
                <a:latin typeface="Segoe UI" panose="020B0502040204020203" pitchFamily="34" charset="0"/>
                <a:ea typeface="Microsoft YaHei" panose="020B0503020204020204" pitchFamily="34" charset="-122"/>
              </a:rPr>
              <a:t>mailNickname</a:t>
            </a:r>
            <a:r>
              <a:rPr lang="zh-CN" altLang="en-US" sz="1568">
                <a:solidFill>
                  <a:srgbClr val="000000"/>
                </a:solidFill>
                <a:latin typeface="Segoe UI" panose="020B0502040204020203" pitchFamily="34" charset="0"/>
                <a:ea typeface="Microsoft YaHei" panose="020B0503020204020204" pitchFamily="34" charset="-122"/>
              </a:rPr>
              <a:t>（</a:t>
            </a:r>
            <a:r>
              <a:rPr lang="zh-CN" altLang="en-US" sz="1568" dirty="0">
                <a:solidFill>
                  <a:srgbClr val="000000"/>
                </a:solidFill>
                <a:latin typeface="Segoe UI" panose="020B0502040204020203" pitchFamily="34" charset="0"/>
                <a:ea typeface="Microsoft YaHei" panose="020B0503020204020204" pitchFamily="34" charset="-122"/>
              </a:rPr>
              <a:t>字符串）</a:t>
            </a:r>
          </a:p>
          <a:p>
            <a:pPr marL="380927" indent="-365690" defTabSz="914367">
              <a:spcBef>
                <a:spcPct val="20000"/>
              </a:spcBef>
              <a:spcAft>
                <a:spcPct val="20000"/>
              </a:spcAft>
              <a:buFontTx/>
              <a:buChar char="•"/>
            </a:pPr>
            <a:r>
              <a:rPr lang="en-US" altLang="zh-CN" sz="1568">
                <a:solidFill>
                  <a:srgbClr val="000000"/>
                </a:solidFill>
                <a:latin typeface="Segoe UI" panose="020B0502040204020203" pitchFamily="34" charset="0"/>
                <a:ea typeface="Microsoft YaHei" panose="020B0503020204020204" pitchFamily="34" charset="-122"/>
              </a:rPr>
              <a:t>securityEnabled</a:t>
            </a:r>
            <a:r>
              <a:rPr lang="zh-CN" altLang="en-US" sz="1568">
                <a:solidFill>
                  <a:srgbClr val="000000"/>
                </a:solidFill>
                <a:latin typeface="Segoe UI" panose="020B0502040204020203" pitchFamily="34" charset="0"/>
                <a:ea typeface="Microsoft YaHei" panose="020B0503020204020204" pitchFamily="34" charset="-122"/>
              </a:rPr>
              <a:t> </a:t>
            </a:r>
            <a:r>
              <a:rPr lang="en-US" altLang="zh-CN" sz="1568">
                <a:solidFill>
                  <a:srgbClr val="000000"/>
                </a:solidFill>
                <a:latin typeface="Segoe UI" panose="020B0502040204020203" pitchFamily="34" charset="0"/>
                <a:ea typeface="Microsoft YaHei" panose="020B0503020204020204" pitchFamily="34" charset="-122"/>
              </a:rPr>
              <a:t>(boolean)</a:t>
            </a:r>
            <a:endParaRPr lang="zh-CN" altLang="en-US" sz="1568" dirty="0">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endParaRPr lang="zh-CN" altLang="en-US" sz="1568" dirty="0">
              <a:solidFill>
                <a:srgbClr val="000000"/>
              </a:solidFill>
              <a:latin typeface="Segoe UI" panose="020B0502040204020203" pitchFamily="34" charset="0"/>
              <a:ea typeface="Microsoft YaHei" panose="020B0503020204020204" pitchFamily="34" charset="-122"/>
            </a:endParaRPr>
          </a:p>
          <a:p>
            <a:pPr marL="15237" defTabSz="914367">
              <a:spcBef>
                <a:spcPct val="20000"/>
              </a:spcBef>
              <a:spcAft>
                <a:spcPct val="20000"/>
              </a:spcAft>
            </a:pPr>
            <a:r>
              <a:rPr lang="zh-CN" altLang="en-US" sz="1568" dirty="0">
                <a:solidFill>
                  <a:srgbClr val="000000"/>
                </a:solidFill>
                <a:latin typeface="Segoe UI" panose="020B0502040204020203" pitchFamily="34" charset="0"/>
                <a:ea typeface="Microsoft YaHei" panose="020B0503020204020204" pitchFamily="34" charset="-122"/>
              </a:rPr>
              <a:t>将新组指定</a:t>
            </a:r>
            <a:r>
              <a:rPr lang="zh-CN" altLang="en-US" sz="1568">
                <a:solidFill>
                  <a:srgbClr val="000000"/>
                </a:solidFill>
                <a:latin typeface="Segoe UI" panose="020B0502040204020203" pitchFamily="34" charset="0"/>
                <a:ea typeface="Microsoft YaHei" panose="020B0503020204020204" pitchFamily="34" charset="-122"/>
              </a:rPr>
              <a:t>为 </a:t>
            </a:r>
            <a:r>
              <a:rPr lang="en-US" altLang="zh-CN" sz="1568">
                <a:solidFill>
                  <a:srgbClr val="000000"/>
                </a:solidFill>
                <a:latin typeface="Segoe UI" panose="020B0502040204020203" pitchFamily="34" charset="0"/>
                <a:ea typeface="Microsoft YaHei" panose="020B0503020204020204" pitchFamily="34" charset="-122"/>
              </a:rPr>
              <a:t>Office 365 </a:t>
            </a:r>
            <a:r>
              <a:rPr lang="zh-CN" altLang="en-US" sz="1568">
                <a:solidFill>
                  <a:srgbClr val="000000"/>
                </a:solidFill>
                <a:latin typeface="Segoe UI" panose="020B0502040204020203" pitchFamily="34" charset="0"/>
                <a:ea typeface="Microsoft YaHei" panose="020B0503020204020204" pitchFamily="34" charset="-122"/>
              </a:rPr>
              <a:t>组</a:t>
            </a:r>
            <a:r>
              <a:rPr lang="zh-CN" altLang="en-US" sz="1568" dirty="0">
                <a:solidFill>
                  <a:srgbClr val="000000"/>
                </a:solidFill>
                <a:latin typeface="Segoe UI" panose="020B0502040204020203" pitchFamily="34" charset="0"/>
                <a:ea typeface="Microsoft YaHei" panose="020B0503020204020204" pitchFamily="34" charset="-122"/>
              </a:rPr>
              <a:t>：</a:t>
            </a:r>
          </a:p>
          <a:p>
            <a:pPr defTabSz="914367"/>
            <a:r>
              <a:rPr lang="zh-CN" altLang="en-US"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groupTypes</a:t>
            </a:r>
            <a:r>
              <a:rPr lang="zh-CN" altLang="en-US"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a:t>
            </a:r>
            <a:r>
              <a:rPr lang="zh-CN" altLang="en-US"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统一“</a:t>
            </a:r>
            <a:r>
              <a:rPr lang="en-US" altLang="zh-CN"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568">
              <a:solidFill>
                <a:srgbClr val="1A1A1A"/>
              </a:solidFill>
              <a:latin typeface="Courier New" panose="02070309020205020404" pitchFamily="49" charset="0"/>
              <a:ea typeface="Microsoft YaHei" panose="020B0503020204020204" pitchFamily="34" charset="-122"/>
              <a:cs typeface="Courier New" panose="02070309020205020404" pitchFamily="49" charset="0"/>
            </a:endParaRPr>
          </a:p>
          <a:p>
            <a:pPr marL="15237" defTabSz="914367">
              <a:spcBef>
                <a:spcPct val="20000"/>
              </a:spcBef>
              <a:spcAft>
                <a:spcPct val="20000"/>
              </a:spcAft>
            </a:pPr>
            <a:endParaRPr lang="zh-CN" altLang="en-US" sz="1765"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FF2B5EF4-FFF2-40B4-BE49-F238E27FC236}">
                <a16:creationId xmlns:a16="http://schemas.microsoft.com/office/drawing/2014/main" id="{A5165ACA-2703-4693-8558-17DDDF1053E3}"/>
              </a:ext>
            </a:extLst>
          </p:cNvPr>
          <p:cNvSpPr/>
          <p:nvPr/>
        </p:nvSpPr>
        <p:spPr>
          <a:xfrm>
            <a:off x="5929121" y="1299263"/>
            <a:ext cx="5724402" cy="542256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sz="1029" dirty="0">
                <a:solidFill>
                  <a:srgbClr val="0000FF"/>
                </a:solidFill>
                <a:latin typeface="Segoe UI"/>
              </a:rPr>
              <a:t>private</a:t>
            </a:r>
            <a:r>
              <a:rPr sz="1029" dirty="0">
                <a:solidFill>
                  <a:srgbClr val="000000"/>
                </a:solidFill>
                <a:latin typeface="Segoe UI"/>
              </a:rPr>
              <a:t> </a:t>
            </a:r>
            <a:r>
              <a:rPr sz="1029" dirty="0">
                <a:solidFill>
                  <a:srgbClr val="0000FF"/>
                </a:solidFill>
                <a:latin typeface="Segoe UI"/>
              </a:rPr>
              <a:t>static</a:t>
            </a:r>
            <a:r>
              <a:rPr sz="1029" dirty="0">
                <a:solidFill>
                  <a:srgbClr val="000000"/>
                </a:solidFill>
                <a:latin typeface="Segoe UI"/>
              </a:rPr>
              <a:t> </a:t>
            </a:r>
            <a:r>
              <a:rPr sz="1029" dirty="0">
                <a:solidFill>
                  <a:srgbClr val="0000FF"/>
                </a:solidFill>
                <a:latin typeface="Segoe UI"/>
              </a:rPr>
              <a:t>async</a:t>
            </a:r>
            <a:r>
              <a:rPr sz="1029" dirty="0">
                <a:solidFill>
                  <a:srgbClr val="000000"/>
                </a:solidFill>
                <a:latin typeface="Segoe UI"/>
              </a:rPr>
              <a:t> Task&lt;</a:t>
            </a:r>
            <a:r>
              <a:rPr sz="1029" dirty="0" err="1">
                <a:solidFill>
                  <a:srgbClr val="000000"/>
                </a:solidFill>
                <a:latin typeface="Segoe UI"/>
              </a:rPr>
              <a:t>Microsoft.Graph.Group</a:t>
            </a:r>
            <a:r>
              <a:rPr sz="1029" dirty="0">
                <a:solidFill>
                  <a:srgbClr val="000000"/>
                </a:solidFill>
                <a:latin typeface="Segoe UI"/>
              </a:rPr>
              <a:t>&gt; </a:t>
            </a:r>
            <a:r>
              <a:rPr sz="1029" dirty="0" err="1">
                <a:solidFill>
                  <a:srgbClr val="000000"/>
                </a:solidFill>
                <a:latin typeface="Segoe UI"/>
              </a:rPr>
              <a:t>CreateGroupAsync</a:t>
            </a:r>
            <a:r>
              <a:rPr sz="1029" dirty="0">
                <a:solidFill>
                  <a:srgbClr val="000000"/>
                </a:solidFill>
                <a:latin typeface="Segoe UI"/>
              </a:rPr>
              <a:t>(</a:t>
            </a:r>
            <a:r>
              <a:rPr sz="1029" dirty="0" err="1">
                <a:solidFill>
                  <a:srgbClr val="000000"/>
                </a:solidFill>
                <a:latin typeface="Segoe UI"/>
              </a:rPr>
              <a:t>GraphServiceClient</a:t>
            </a:r>
            <a:r>
              <a:rPr sz="1029" dirty="0">
                <a:solidFill>
                  <a:srgbClr val="000000"/>
                </a:solidFill>
                <a:latin typeface="Segoe UI"/>
              </a:rPr>
              <a:t> client)</a:t>
            </a:r>
            <a:br>
              <a:rPr sz="1029" dirty="0">
                <a:solidFill>
                  <a:srgbClr val="000000"/>
                </a:solidFill>
                <a:latin typeface="Segoe UI"/>
              </a:rPr>
            </a:b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008000"/>
                </a:solidFill>
                <a:latin typeface="Segoe UI"/>
              </a:rPr>
              <a:t>// create object to define members &amp; owners as '</a:t>
            </a:r>
            <a:r>
              <a:rPr sz="1029" dirty="0" err="1">
                <a:solidFill>
                  <a:srgbClr val="008000"/>
                </a:solidFill>
                <a:latin typeface="Segoe UI"/>
              </a:rPr>
              <a:t>additionalData</a:t>
            </a:r>
            <a:r>
              <a:rPr sz="1029" dirty="0">
                <a:solidFill>
                  <a:srgbClr val="008000"/>
                </a:solidFill>
                <a:latin typeface="Segoe UI"/>
              </a:rPr>
              <a:t>'</a:t>
            </a:r>
            <a:br>
              <a:rPr sz="1029" dirty="0">
                <a:solidFill>
                  <a:srgbClr val="008000"/>
                </a:solidFill>
                <a:latin typeface="Segoe UI"/>
              </a:rPr>
            </a:br>
            <a:r>
              <a:rPr sz="1029" dirty="0">
                <a:solidFill>
                  <a:srgbClr val="000000"/>
                </a:solidFill>
                <a:latin typeface="Segoe UI"/>
              </a:rPr>
              <a:t>  </a:t>
            </a:r>
            <a:r>
              <a:rPr sz="1029" dirty="0">
                <a:solidFill>
                  <a:srgbClr val="2B91AF"/>
                </a:solidFill>
                <a:latin typeface="Segoe UI"/>
              </a:rPr>
              <a:t>var</a:t>
            </a:r>
            <a:r>
              <a:rPr sz="1029" dirty="0">
                <a:solidFill>
                  <a:srgbClr val="000000"/>
                </a:solidFill>
                <a:latin typeface="Segoe UI"/>
              </a:rPr>
              <a:t> </a:t>
            </a:r>
            <a:r>
              <a:rPr sz="1029" dirty="0" err="1">
                <a:solidFill>
                  <a:srgbClr val="000000"/>
                </a:solidFill>
                <a:latin typeface="Segoe UI"/>
              </a:rPr>
              <a:t>additionalData</a:t>
            </a:r>
            <a:r>
              <a:rPr sz="1029" dirty="0">
                <a:solidFill>
                  <a:srgbClr val="000000"/>
                </a:solidFill>
                <a:latin typeface="Segoe UI"/>
              </a:rPr>
              <a:t> = </a:t>
            </a:r>
            <a:r>
              <a:rPr sz="1029" dirty="0">
                <a:solidFill>
                  <a:srgbClr val="0000FF"/>
                </a:solidFill>
                <a:latin typeface="Segoe UI"/>
              </a:rPr>
              <a:t>new</a:t>
            </a:r>
            <a:r>
              <a:rPr sz="1029" dirty="0">
                <a:solidFill>
                  <a:srgbClr val="000000"/>
                </a:solidFill>
                <a:latin typeface="Segoe UI"/>
              </a:rPr>
              <a:t> Dictionary&lt;</a:t>
            </a:r>
            <a:r>
              <a:rPr sz="1029" dirty="0">
                <a:solidFill>
                  <a:srgbClr val="2B91AF"/>
                </a:solidFill>
                <a:latin typeface="Segoe UI"/>
              </a:rPr>
              <a:t>string</a:t>
            </a:r>
            <a:r>
              <a:rPr sz="1029" dirty="0">
                <a:solidFill>
                  <a:srgbClr val="000000"/>
                </a:solidFill>
                <a:latin typeface="Segoe UI"/>
              </a:rPr>
              <a:t>, </a:t>
            </a:r>
            <a:r>
              <a:rPr sz="1029" dirty="0">
                <a:solidFill>
                  <a:srgbClr val="2B91AF"/>
                </a:solidFill>
                <a:latin typeface="Segoe UI"/>
              </a:rPr>
              <a:t>object</a:t>
            </a:r>
            <a:r>
              <a:rPr sz="1029" dirty="0">
                <a:solidFill>
                  <a:srgbClr val="000000"/>
                </a:solidFill>
                <a:latin typeface="Segoe UI"/>
              </a:rPr>
              <a:t>&gt;();</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additionalData.Add</a:t>
            </a:r>
            <a:r>
              <a:rPr sz="1029" dirty="0">
                <a:solidFill>
                  <a:srgbClr val="000000"/>
                </a:solidFill>
                <a:latin typeface="Segoe UI"/>
              </a:rPr>
              <a:t>(</a:t>
            </a:r>
            <a:r>
              <a:rPr sz="1029" dirty="0">
                <a:solidFill>
                  <a:srgbClr val="A31515"/>
                </a:solidFill>
                <a:latin typeface="Segoe UI"/>
              </a:rPr>
              <a:t>"</a:t>
            </a:r>
            <a:r>
              <a:rPr sz="1029" dirty="0" err="1">
                <a:solidFill>
                  <a:srgbClr val="A31515"/>
                </a:solidFill>
                <a:latin typeface="Segoe UI"/>
              </a:rPr>
              <a:t>owners@odata.bind</a:t>
            </a:r>
            <a:r>
              <a:rPr sz="1029" dirty="0">
                <a:solidFill>
                  <a:srgbClr val="A31515"/>
                </a:solidFill>
                <a:latin typeface="Segoe UI"/>
              </a:rPr>
              <a:t>"</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0000FF"/>
                </a:solidFill>
                <a:latin typeface="Segoe UI"/>
              </a:rPr>
              <a:t>new</a:t>
            </a:r>
            <a:r>
              <a:rPr sz="1029" dirty="0">
                <a:solidFill>
                  <a:srgbClr val="000000"/>
                </a:solidFill>
                <a:latin typeface="Segoe UI"/>
              </a:rPr>
              <a:t> </a:t>
            </a:r>
            <a:r>
              <a:rPr sz="1029" dirty="0">
                <a:solidFill>
                  <a:srgbClr val="2B91AF"/>
                </a:solidFill>
                <a:latin typeface="Segoe UI"/>
              </a:rPr>
              <a:t>string</a:t>
            </a: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a:solidFill>
                  <a:srgbClr val="A31515"/>
                </a:solidFill>
                <a:latin typeface="Segoe UI"/>
              </a:rPr>
              <a:t>"https://graph.microsoft.com/v1.0/users/d280a087-e05b-4c23-b073-738cdb82b25e"</a:t>
            </a:r>
            <a:br>
              <a:rPr sz="1029" dirty="0">
                <a:solidFill>
                  <a:srgbClr val="A31515"/>
                </a:solidFill>
                <a:latin typeface="Segoe UI"/>
              </a:rPr>
            </a:b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additionalData.Add</a:t>
            </a:r>
            <a:r>
              <a:rPr sz="1029" dirty="0">
                <a:solidFill>
                  <a:srgbClr val="000000"/>
                </a:solidFill>
                <a:latin typeface="Segoe UI"/>
              </a:rPr>
              <a:t>(</a:t>
            </a:r>
            <a:r>
              <a:rPr sz="1029" dirty="0">
                <a:solidFill>
                  <a:srgbClr val="A31515"/>
                </a:solidFill>
                <a:latin typeface="Segoe UI"/>
              </a:rPr>
              <a:t>"</a:t>
            </a:r>
            <a:r>
              <a:rPr sz="1029" dirty="0" err="1">
                <a:solidFill>
                  <a:srgbClr val="A31515"/>
                </a:solidFill>
                <a:latin typeface="Segoe UI"/>
              </a:rPr>
              <a:t>members@odata.bind</a:t>
            </a:r>
            <a:r>
              <a:rPr sz="1029" dirty="0">
                <a:solidFill>
                  <a:srgbClr val="A31515"/>
                </a:solidFill>
                <a:latin typeface="Segoe UI"/>
              </a:rPr>
              <a:t>"</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0000FF"/>
                </a:solidFill>
                <a:latin typeface="Segoe UI"/>
              </a:rPr>
              <a:t>new</a:t>
            </a:r>
            <a:r>
              <a:rPr sz="1029" dirty="0">
                <a:solidFill>
                  <a:srgbClr val="000000"/>
                </a:solidFill>
                <a:latin typeface="Segoe UI"/>
              </a:rPr>
              <a:t> </a:t>
            </a:r>
            <a:r>
              <a:rPr sz="1029" dirty="0">
                <a:solidFill>
                  <a:srgbClr val="2B91AF"/>
                </a:solidFill>
                <a:latin typeface="Segoe UI"/>
              </a:rPr>
              <a:t>string</a:t>
            </a: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a:solidFill>
                  <a:srgbClr val="A31515"/>
                </a:solidFill>
                <a:latin typeface="Segoe UI"/>
              </a:rPr>
              <a:t>"https://graph.microsoft.com/v1.0/users/70c095fe-df9d-4250-867d-f298e237d681"</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A31515"/>
                </a:solidFill>
                <a:latin typeface="Segoe UI"/>
              </a:rPr>
              <a:t>"https://graph.microsoft.com/v1.0/users/8c2da469-1eba-47a4-9322-ee0ddd24d99a"</a:t>
            </a:r>
            <a:br>
              <a:rPr sz="1029" dirty="0">
                <a:solidFill>
                  <a:srgbClr val="A31515"/>
                </a:solidFill>
                <a:latin typeface="Segoe UI"/>
              </a:rPr>
            </a:b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br>
              <a:rPr sz="1029" dirty="0">
                <a:solidFill>
                  <a:srgbClr val="000000"/>
                </a:solidFill>
                <a:latin typeface="Segoe UI"/>
              </a:rPr>
            </a:br>
            <a:br>
              <a:rPr sz="1029" dirty="0">
                <a:solidFill>
                  <a:srgbClr val="000000"/>
                </a:solidFill>
                <a:latin typeface="Segoe UI"/>
              </a:rPr>
            </a:br>
            <a:r>
              <a:rPr sz="1029" dirty="0">
                <a:solidFill>
                  <a:srgbClr val="000000"/>
                </a:solidFill>
                <a:latin typeface="Segoe UI"/>
              </a:rPr>
              <a:t>  </a:t>
            </a:r>
            <a:r>
              <a:rPr sz="1029" dirty="0">
                <a:solidFill>
                  <a:srgbClr val="2B91AF"/>
                </a:solidFill>
                <a:latin typeface="Segoe UI"/>
              </a:rPr>
              <a:t>var</a:t>
            </a:r>
            <a:r>
              <a:rPr sz="1029" dirty="0">
                <a:solidFill>
                  <a:srgbClr val="000000"/>
                </a:solidFill>
                <a:latin typeface="Segoe UI"/>
              </a:rPr>
              <a:t> </a:t>
            </a:r>
            <a:r>
              <a:rPr sz="1029" dirty="0">
                <a:solidFill>
                  <a:srgbClr val="0000FF"/>
                </a:solidFill>
                <a:latin typeface="Segoe UI"/>
              </a:rPr>
              <a:t>group</a:t>
            </a:r>
            <a:r>
              <a:rPr sz="1029" dirty="0">
                <a:solidFill>
                  <a:srgbClr val="000000"/>
                </a:solidFill>
                <a:latin typeface="Segoe UI"/>
              </a:rPr>
              <a:t> = </a:t>
            </a:r>
            <a:r>
              <a:rPr sz="1029" dirty="0">
                <a:solidFill>
                  <a:srgbClr val="0000FF"/>
                </a:solidFill>
                <a:latin typeface="Segoe UI"/>
              </a:rPr>
              <a:t>new</a:t>
            </a:r>
            <a:r>
              <a:rPr sz="1029" dirty="0">
                <a:solidFill>
                  <a:srgbClr val="000000"/>
                </a:solidFill>
                <a:latin typeface="Segoe UI"/>
              </a:rPr>
              <a:t> </a:t>
            </a:r>
            <a:r>
              <a:rPr sz="1029" dirty="0" err="1">
                <a:solidFill>
                  <a:srgbClr val="000000"/>
                </a:solidFill>
                <a:latin typeface="Segoe UI"/>
              </a:rPr>
              <a:t>Microsoft.Graph.Group</a:t>
            </a:r>
            <a:br>
              <a:rPr sz="1029" dirty="0">
                <a:solidFill>
                  <a:srgbClr val="000000"/>
                </a:solidFill>
                <a:latin typeface="Segoe UI"/>
              </a:rPr>
            </a:b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AdditionalData</a:t>
            </a:r>
            <a:r>
              <a:rPr sz="1029" dirty="0">
                <a:solidFill>
                  <a:srgbClr val="000000"/>
                </a:solidFill>
                <a:latin typeface="Segoe UI"/>
              </a:rPr>
              <a:t> = </a:t>
            </a:r>
            <a:r>
              <a:rPr sz="1029" dirty="0" err="1">
                <a:solidFill>
                  <a:srgbClr val="000000"/>
                </a:solidFill>
                <a:latin typeface="Segoe UI"/>
              </a:rPr>
              <a:t>additionalData</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Description = </a:t>
            </a:r>
            <a:r>
              <a:rPr sz="1029" dirty="0">
                <a:solidFill>
                  <a:srgbClr val="A31515"/>
                </a:solidFill>
                <a:latin typeface="Segoe UI"/>
              </a:rPr>
              <a:t>"My first group created with the Microsoft Graph .NET SDK"</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DisplayName = </a:t>
            </a:r>
            <a:r>
              <a:rPr sz="1029" dirty="0">
                <a:solidFill>
                  <a:srgbClr val="A31515"/>
                </a:solidFill>
                <a:latin typeface="Segoe UI"/>
              </a:rPr>
              <a:t>"My First Group"</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GroupTypes</a:t>
            </a:r>
            <a:r>
              <a:rPr sz="1029" dirty="0">
                <a:solidFill>
                  <a:srgbClr val="000000"/>
                </a:solidFill>
                <a:latin typeface="Segoe UI"/>
              </a:rPr>
              <a:t> = </a:t>
            </a:r>
            <a:r>
              <a:rPr sz="1029" dirty="0">
                <a:solidFill>
                  <a:srgbClr val="0000FF"/>
                </a:solidFill>
                <a:latin typeface="Segoe UI"/>
              </a:rPr>
              <a:t>new</a:t>
            </a:r>
            <a:r>
              <a:rPr sz="1029" dirty="0">
                <a:solidFill>
                  <a:srgbClr val="000000"/>
                </a:solidFill>
                <a:latin typeface="Segoe UI"/>
              </a:rPr>
              <a:t> List&lt;String&gt;() { </a:t>
            </a:r>
            <a:r>
              <a:rPr sz="1029" dirty="0">
                <a:solidFill>
                  <a:srgbClr val="A31515"/>
                </a:solidFill>
                <a:latin typeface="Segoe UI"/>
              </a:rPr>
              <a:t>"Unified"</a:t>
            </a:r>
            <a:r>
              <a:rPr sz="1029" dirty="0">
                <a:solidFill>
                  <a:srgbClr val="000000"/>
                </a:solidFill>
                <a:latin typeface="Segoe UI"/>
              </a:rPr>
              <a:t> },</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MailEnabled</a:t>
            </a:r>
            <a:r>
              <a:rPr sz="1029" dirty="0">
                <a:solidFill>
                  <a:srgbClr val="000000"/>
                </a:solidFill>
                <a:latin typeface="Segoe UI"/>
              </a:rPr>
              <a:t> = </a:t>
            </a:r>
            <a:r>
              <a:rPr sz="1029" dirty="0">
                <a:solidFill>
                  <a:srgbClr val="0000FF"/>
                </a:solidFill>
                <a:latin typeface="Segoe UI"/>
              </a:rPr>
              <a:t>true</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MailNickname</a:t>
            </a:r>
            <a:r>
              <a:rPr sz="1029" dirty="0">
                <a:solidFill>
                  <a:srgbClr val="000000"/>
                </a:solidFill>
                <a:latin typeface="Segoe UI"/>
              </a:rPr>
              <a:t> = </a:t>
            </a:r>
            <a:r>
              <a:rPr sz="1029" dirty="0">
                <a:solidFill>
                  <a:srgbClr val="A31515"/>
                </a:solidFill>
                <a:latin typeface="Segoe UI"/>
              </a:rPr>
              <a:t>"myfirstgroup01"</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err="1">
                <a:solidFill>
                  <a:srgbClr val="000000"/>
                </a:solidFill>
                <a:latin typeface="Segoe UI"/>
              </a:rPr>
              <a:t>SecurityEnabled</a:t>
            </a:r>
            <a:r>
              <a:rPr sz="1029" dirty="0">
                <a:solidFill>
                  <a:srgbClr val="000000"/>
                </a:solidFill>
                <a:latin typeface="Segoe UI"/>
              </a:rPr>
              <a:t> = </a:t>
            </a:r>
            <a:r>
              <a:rPr sz="1029" dirty="0">
                <a:solidFill>
                  <a:srgbClr val="0000FF"/>
                </a:solidFill>
                <a:latin typeface="Segoe UI"/>
              </a:rPr>
              <a:t>false</a:t>
            </a:r>
            <a:br>
              <a:rPr sz="1029" dirty="0">
                <a:solidFill>
                  <a:srgbClr val="0000FF"/>
                </a:solidFill>
                <a:latin typeface="Segoe UI"/>
              </a:rPr>
            </a:br>
            <a:r>
              <a:rPr sz="1029" dirty="0">
                <a:solidFill>
                  <a:srgbClr val="000000"/>
                </a:solidFill>
                <a:latin typeface="Segoe UI"/>
              </a:rPr>
              <a:t>  };</a:t>
            </a:r>
            <a:br>
              <a:rPr sz="1029" dirty="0">
                <a:solidFill>
                  <a:srgbClr val="000000"/>
                </a:solidFill>
                <a:latin typeface="Segoe UI"/>
              </a:rPr>
            </a:br>
            <a:br>
              <a:rPr sz="1029" dirty="0">
                <a:solidFill>
                  <a:srgbClr val="000000"/>
                </a:solidFill>
                <a:latin typeface="Segoe UI"/>
              </a:rPr>
            </a:br>
            <a:r>
              <a:rPr sz="1029" dirty="0">
                <a:solidFill>
                  <a:srgbClr val="000000"/>
                </a:solidFill>
                <a:latin typeface="Segoe UI"/>
              </a:rPr>
              <a:t>  </a:t>
            </a:r>
            <a:r>
              <a:rPr sz="1029" dirty="0">
                <a:solidFill>
                  <a:srgbClr val="2B91AF"/>
                </a:solidFill>
                <a:latin typeface="Segoe UI"/>
              </a:rPr>
              <a:t>var</a:t>
            </a:r>
            <a:r>
              <a:rPr sz="1029" dirty="0">
                <a:solidFill>
                  <a:srgbClr val="000000"/>
                </a:solidFill>
                <a:latin typeface="Segoe UI"/>
              </a:rPr>
              <a:t> </a:t>
            </a:r>
            <a:r>
              <a:rPr sz="1029" dirty="0" err="1">
                <a:solidFill>
                  <a:srgbClr val="000000"/>
                </a:solidFill>
                <a:latin typeface="Segoe UI"/>
              </a:rPr>
              <a:t>requestNewGroup</a:t>
            </a:r>
            <a:r>
              <a:rPr sz="1029" dirty="0">
                <a:solidFill>
                  <a:srgbClr val="000000"/>
                </a:solidFill>
                <a:latin typeface="Segoe UI"/>
              </a:rPr>
              <a:t> = </a:t>
            </a:r>
            <a:r>
              <a:rPr sz="1029" dirty="0" err="1">
                <a:solidFill>
                  <a:srgbClr val="000000"/>
                </a:solidFill>
                <a:latin typeface="Segoe UI"/>
              </a:rPr>
              <a:t>client.Groups.Request</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  </a:t>
            </a:r>
            <a:r>
              <a:rPr sz="1029" dirty="0">
                <a:solidFill>
                  <a:srgbClr val="0000FF"/>
                </a:solidFill>
                <a:latin typeface="Segoe UI"/>
              </a:rPr>
              <a:t>return</a:t>
            </a:r>
            <a:r>
              <a:rPr sz="1029" dirty="0">
                <a:solidFill>
                  <a:srgbClr val="000000"/>
                </a:solidFill>
                <a:latin typeface="Segoe UI"/>
              </a:rPr>
              <a:t> </a:t>
            </a:r>
            <a:r>
              <a:rPr sz="1029" dirty="0">
                <a:solidFill>
                  <a:srgbClr val="0000FF"/>
                </a:solidFill>
                <a:latin typeface="Segoe UI"/>
              </a:rPr>
              <a:t>await</a:t>
            </a:r>
            <a:r>
              <a:rPr sz="1029" dirty="0">
                <a:solidFill>
                  <a:srgbClr val="000000"/>
                </a:solidFill>
                <a:latin typeface="Segoe UI"/>
              </a:rPr>
              <a:t> </a:t>
            </a:r>
            <a:r>
              <a:rPr sz="1029" dirty="0" err="1">
                <a:solidFill>
                  <a:srgbClr val="000000"/>
                </a:solidFill>
                <a:latin typeface="Segoe UI"/>
              </a:rPr>
              <a:t>requestNewGroup.AddAsync</a:t>
            </a:r>
            <a:r>
              <a:rPr sz="1029" dirty="0">
                <a:solidFill>
                  <a:srgbClr val="000000"/>
                </a:solidFill>
                <a:latin typeface="Segoe UI"/>
              </a:rPr>
              <a:t>(</a:t>
            </a:r>
            <a:r>
              <a:rPr sz="1029" dirty="0">
                <a:solidFill>
                  <a:srgbClr val="0000FF"/>
                </a:solidFill>
                <a:latin typeface="Segoe UI"/>
              </a:rPr>
              <a:t>group</a:t>
            </a:r>
            <a:r>
              <a:rPr sz="1029" dirty="0">
                <a:solidFill>
                  <a:srgbClr val="000000"/>
                </a:solidFill>
                <a:latin typeface="Segoe UI"/>
              </a:rPr>
              <a:t>);</a:t>
            </a:r>
            <a:br>
              <a:rPr sz="1029" dirty="0">
                <a:solidFill>
                  <a:srgbClr val="000000"/>
                </a:solidFill>
                <a:latin typeface="Segoe UI"/>
              </a:rPr>
            </a:br>
            <a:r>
              <a:rPr sz="1029" dirty="0">
                <a:solidFill>
                  <a:srgbClr val="000000"/>
                </a:solidFill>
                <a:latin typeface="Segoe UI"/>
              </a:rPr>
              <a:t>}</a:t>
            </a:r>
          </a:p>
        </p:txBody>
      </p:sp>
      <p:sp>
        <p:nvSpPr>
          <p:cNvPr id="8" name="New shape">
            <a:extLst>
              <a:ext uri="{FF2B5EF4-FFF2-40B4-BE49-F238E27FC236}">
                <a16:creationId xmlns:a16="http://schemas.microsoft.com/office/drawing/2014/main" id="{0DF94BD8-E172-4C90-9CE2-89BF19ECDBA1}"/>
              </a:ext>
            </a:extLst>
          </p:cNvPr>
          <p:cNvSpPr/>
          <p:nvPr/>
        </p:nvSpPr>
        <p:spPr>
          <a:xfrm>
            <a:off x="5929121" y="1236079"/>
            <a:ext cx="5585681"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sz="1568" dirty="0">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a:latin typeface="Segoe UI Semibold" panose="020B0702040204020203" pitchFamily="34" charset="0"/>
                <a:ea typeface="Microsoft YaHei" panose="020B0503020204020204" pitchFamily="34" charset="-122"/>
              </a:rPr>
              <a:t>用 </a:t>
            </a:r>
            <a:r>
              <a:rPr lang="en-US" altLang="zh-CN" b="1">
                <a:latin typeface="Segoe UI Semibold" panose="020B0702040204020203" pitchFamily="34" charset="0"/>
                <a:ea typeface="Microsoft YaHei" panose="020B0503020204020204" pitchFamily="34" charset="-122"/>
              </a:rPr>
              <a:t>Microsoft Graph </a:t>
            </a:r>
            <a:r>
              <a:rPr lang="zh-CN" altLang="en-US" b="1">
                <a:latin typeface="Segoe UI Semibold" panose="020B0702040204020203" pitchFamily="34" charset="0"/>
                <a:ea typeface="Microsoft YaHei" panose="020B0503020204020204" pitchFamily="34" charset="-122"/>
              </a:rPr>
              <a:t>删除</a:t>
            </a:r>
            <a:r>
              <a:rPr lang="zh-CN" altLang="en-US" b="1" dirty="0">
                <a:latin typeface="Segoe UI Semibold" panose="020B0702040204020203" pitchFamily="34" charset="0"/>
                <a:ea typeface="Microsoft YaHei" panose="020B0503020204020204" pitchFamily="34" charset="-122"/>
              </a:rPr>
              <a:t>组</a:t>
            </a:r>
          </a:p>
        </p:txBody>
      </p:sp>
      <p:sp>
        <p:nvSpPr>
          <p:cNvPr id="3" name="Subtitle"/>
          <p:cNvSpPr>
            <a:spLocks noGrp="1"/>
          </p:cNvSpPr>
          <p:nvPr>
            <p:ph sz="quarter" idx="10"/>
          </p:nvPr>
        </p:nvSpPr>
        <p:spPr>
          <a:xfrm>
            <a:off x="584982" y="1435383"/>
            <a:ext cx="11017275" cy="36207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dirty="0">
                <a:latin typeface="Segoe UI" panose="020B0502040204020203" pitchFamily="34" charset="0"/>
                <a:ea typeface="Microsoft YaHei" panose="020B0503020204020204" pitchFamily="34" charset="-122"/>
              </a:rPr>
              <a:t>若要删除组，请向组端点</a:t>
            </a:r>
            <a:r>
              <a:rPr lang="zh-CN" altLang="en-US" sz="2353">
                <a:latin typeface="Segoe UI" panose="020B0502040204020203" pitchFamily="34" charset="0"/>
                <a:ea typeface="Microsoft YaHei" panose="020B0503020204020204" pitchFamily="34" charset="-122"/>
              </a:rPr>
              <a:t>提交 </a:t>
            </a:r>
            <a:r>
              <a:rPr lang="en-US" altLang="zh-CN" sz="2353">
                <a:latin typeface="Segoe UI" panose="020B0502040204020203" pitchFamily="34" charset="0"/>
                <a:ea typeface="Microsoft YaHei" panose="020B0503020204020204" pitchFamily="34" charset="-122"/>
              </a:rPr>
              <a:t>HTTP DELETE </a:t>
            </a:r>
            <a:r>
              <a:rPr lang="zh-CN" altLang="en-US" sz="2353">
                <a:latin typeface="Segoe UI" panose="020B0502040204020203" pitchFamily="34" charset="0"/>
                <a:ea typeface="Microsoft YaHei" panose="020B0503020204020204" pitchFamily="34" charset="-122"/>
              </a:rPr>
              <a:t>请求</a:t>
            </a:r>
            <a:r>
              <a:rPr lang="zh-CN" altLang="en-US" sz="2353" dirty="0">
                <a:latin typeface="Segoe UI" panose="020B0502040204020203" pitchFamily="34" charset="0"/>
                <a:ea typeface="Microsoft YaHei" panose="020B0503020204020204" pitchFamily="34" charset="-122"/>
              </a:rPr>
              <a:t>。</a:t>
            </a:r>
          </a:p>
        </p:txBody>
      </p:sp>
      <p:sp>
        <p:nvSpPr>
          <p:cNvPr id="4" name="New shape">
            <a:extLst>
              <a:ext uri="{C183D7F6-B498-43B3-948B-1728B52AA6E4}">
                <adec:decorative xmlns:adec="http://schemas.microsoft.com/office/drawing/2017/decorative" val="1"/>
              </a:ext>
            </a:extLst>
          </p:cNvPr>
          <p:cNvSpPr/>
          <p:nvPr/>
        </p:nvSpPr>
        <p:spPr>
          <a:xfrm>
            <a:off x="610378" y="3112915"/>
            <a:ext cx="5180865" cy="107783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DELETE https://graph.microsoft.com/v1.0/groups/{ID}</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753334"/>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400757" y="2830439"/>
            <a:ext cx="5180865" cy="164278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2B91AF"/>
                </a:solidFill>
                <a:latin typeface="Segoe UI" panose="020B0502040204020203" pitchFamily="34" charset="0"/>
                <a:ea typeface="Microsoft YaHei" panose="020B0503020204020204" pitchFamily="34" charset="-122"/>
              </a:rPr>
              <a:t>var</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groupIdToDelete</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 </a:t>
            </a:r>
            <a:r>
              <a:rPr lang="en-US" altLang="zh-CN">
                <a:solidFill>
                  <a:srgbClr val="A31515"/>
                </a:solidFill>
                <a:latin typeface="Segoe UI" panose="020B0502040204020203" pitchFamily="34" charset="0"/>
                <a:ea typeface="Microsoft YaHei" panose="020B0503020204020204" pitchFamily="34" charset="-122"/>
              </a:rPr>
              <a:t>"{ID}"</a:t>
            </a:r>
            <a:r>
              <a:rPr lang="en-US" altLang="zh-CN">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a:solidFill>
                  <a:srgbClr val="0000FF"/>
                </a:solidFill>
                <a:latin typeface="Segoe UI" panose="020B0502040204020203" pitchFamily="34" charset="0"/>
                <a:ea typeface="Microsoft YaHei" panose="020B0503020204020204" pitchFamily="34" charset="-122"/>
              </a:rPr>
              <a:t>await</a:t>
            </a: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client.Groups[groupIdToDelete].Request().DeleteAsync();</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400757" y="247905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4665" y="163787"/>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从 </a:t>
            </a:r>
            <a:r>
              <a:rPr lang="en-US" altLang="zh-CN" b="1" dirty="0">
                <a:latin typeface="Segoe UI Semibold" panose="020B0702040204020203" pitchFamily="34" charset="0"/>
                <a:ea typeface="Microsoft YaHei" panose="020B0503020204020204" pitchFamily="34" charset="-122"/>
              </a:rPr>
              <a:t>Office 365 </a:t>
            </a:r>
            <a:r>
              <a:rPr lang="zh-CN" altLang="en-US" b="1" dirty="0">
                <a:latin typeface="Segoe UI Semibold" panose="020B0702040204020203" pitchFamily="34" charset="0"/>
                <a:ea typeface="Microsoft YaHei" panose="020B0503020204020204" pitchFamily="34" charset="-122"/>
              </a:rPr>
              <a:t>组创建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团队</a:t>
            </a:r>
          </a:p>
        </p:txBody>
      </p:sp>
      <p:sp>
        <p:nvSpPr>
          <p:cNvPr id="3" name="Subtitle"/>
          <p:cNvSpPr>
            <a:spLocks noGrp="1"/>
          </p:cNvSpPr>
          <p:nvPr>
            <p:ph sz="quarter" idx="10"/>
          </p:nvPr>
        </p:nvSpPr>
        <p:spPr>
          <a:xfrm>
            <a:off x="587363" y="783536"/>
            <a:ext cx="11017275" cy="6034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961" dirty="0">
                <a:latin typeface="Segoe UI" panose="020B0502040204020203" pitchFamily="34" charset="0"/>
                <a:ea typeface="Microsoft YaHei" panose="020B0503020204020204" pitchFamily="34" charset="-122"/>
              </a:rPr>
              <a:t>你可以</a:t>
            </a:r>
            <a:r>
              <a:rPr lang="zh-CN" altLang="en-US" sz="1961">
                <a:latin typeface="Segoe UI" panose="020B0502040204020203" pitchFamily="34" charset="0"/>
                <a:ea typeface="Microsoft YaHei" panose="020B0503020204020204" pitchFamily="34" charset="-122"/>
              </a:rPr>
              <a:t>使用 </a:t>
            </a:r>
            <a:r>
              <a:rPr lang="en-US" altLang="zh-CN" sz="1961">
                <a:latin typeface="Segoe UI" panose="020B0502040204020203" pitchFamily="34" charset="0"/>
                <a:ea typeface="Microsoft YaHei" panose="020B0503020204020204" pitchFamily="34" charset="-122"/>
              </a:rPr>
              <a:t>Microsoft Graph </a:t>
            </a:r>
            <a:r>
              <a:rPr lang="zh-CN" altLang="en-US" sz="1961">
                <a:latin typeface="Segoe UI" panose="020B0502040204020203" pitchFamily="34" charset="0"/>
                <a:ea typeface="Microsoft YaHei" panose="020B0503020204020204" pitchFamily="34" charset="-122"/>
              </a:rPr>
              <a:t>在</a:t>
            </a:r>
            <a:r>
              <a:rPr lang="zh-CN" altLang="en-US" sz="1961" dirty="0">
                <a:latin typeface="Segoe UI" panose="020B0502040204020203" pitchFamily="34" charset="0"/>
                <a:ea typeface="Microsoft YaHei" panose="020B0503020204020204" pitchFamily="34" charset="-122"/>
              </a:rPr>
              <a:t>现有组下创建一个新</a:t>
            </a:r>
            <a:r>
              <a:rPr lang="zh-CN" altLang="en-US" sz="1961">
                <a:latin typeface="Segoe UI" panose="020B0502040204020203" pitchFamily="34" charset="0"/>
                <a:ea typeface="Microsoft YaHei" panose="020B0503020204020204" pitchFamily="34" charset="-122"/>
              </a:rPr>
              <a:t>的 </a:t>
            </a:r>
            <a:r>
              <a:rPr lang="en-US" altLang="zh-CN" sz="1961">
                <a:latin typeface="Segoe UI" panose="020B0502040204020203" pitchFamily="34" charset="0"/>
                <a:ea typeface="Microsoft YaHei" panose="020B0503020204020204" pitchFamily="34" charset="-122"/>
              </a:rPr>
              <a:t>Microsoft Teams </a:t>
            </a:r>
            <a:r>
              <a:rPr lang="zh-CN" altLang="en-US" sz="1961">
                <a:latin typeface="Segoe UI" panose="020B0502040204020203" pitchFamily="34" charset="0"/>
                <a:ea typeface="Microsoft YaHei" panose="020B0503020204020204" pitchFamily="34" charset="-122"/>
              </a:rPr>
              <a:t>团队</a:t>
            </a:r>
            <a:r>
              <a:rPr lang="zh-CN" altLang="en-US" sz="1961" dirty="0">
                <a:latin typeface="Segoe UI" panose="020B0502040204020203" pitchFamily="34" charset="0"/>
                <a:ea typeface="Microsoft YaHei" panose="020B0503020204020204" pitchFamily="34" charset="-122"/>
              </a:rPr>
              <a:t>，只要该组至少有一个所有者。</a:t>
            </a:r>
          </a:p>
        </p:txBody>
      </p:sp>
      <p:sp>
        <p:nvSpPr>
          <p:cNvPr id="4" name="New shape">
            <a:extLst>
              <a:ext uri="{C183D7F6-B498-43B3-948B-1728B52AA6E4}">
                <adec:decorative xmlns:adec="http://schemas.microsoft.com/office/drawing/2017/decorative" val="1"/>
              </a:ext>
            </a:extLst>
          </p:cNvPr>
          <p:cNvSpPr/>
          <p:nvPr/>
        </p:nvSpPr>
        <p:spPr>
          <a:xfrm>
            <a:off x="564665" y="1899636"/>
            <a:ext cx="5180865" cy="352661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200">
                <a:solidFill>
                  <a:srgbClr val="000000"/>
                </a:solidFill>
                <a:latin typeface="Segoe UI" panose="020B0502040204020203" pitchFamily="34" charset="0"/>
                <a:ea typeface="Microsoft YaHei" panose="020B0503020204020204" pitchFamily="34" charset="-122"/>
              </a:rPr>
              <a:t>PUT https://graph.microsoft.com/v1.0/groups/{ID}/team</a:t>
            </a:r>
            <a:br>
              <a:rPr lang="zh-CN" altLang="en-US">
                <a:latin typeface="Segoe UI" panose="020B0502040204020203" pitchFamily="34" charset="0"/>
                <a:ea typeface="Microsoft YaHei" panose="020B0503020204020204" pitchFamily="34" charset="-122"/>
              </a:rPr>
            </a:br>
            <a:r>
              <a:rPr lang="en-US" altLang="zh-CN" sz="1200">
                <a:solidFill>
                  <a:srgbClr val="000000"/>
                </a:solidFill>
                <a:latin typeface="Segoe UI" panose="020B0502040204020203" pitchFamily="34" charset="0"/>
                <a:ea typeface="Microsoft YaHei" panose="020B0503020204020204" pitchFamily="34" charset="-122"/>
              </a:rPr>
              <a:t>Content-type: application/json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sz="12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"memberSettings": {</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"allowCreateUpdateChannels": true</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"messagingSettings": {</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"allowUserEditMessages": true,</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"allowUserDeleteMessages": true</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"funSettings": {</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"allowGiphy": true,</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"giphyContentRating": "strict"</a:t>
            </a:r>
            <a:br>
              <a:rPr lang="zh-CN" altLang="en-US" dirty="0">
                <a:latin typeface="Segoe UI" panose="020B0502040204020203" pitchFamily="34" charset="0"/>
                <a:ea typeface="Microsoft YaHei" panose="020B0503020204020204" pitchFamily="34" charset="-122"/>
              </a:rPr>
            </a:br>
            <a:r>
              <a:rPr lang="zh-CN" altLang="en-US" sz="1200">
                <a:solidFill>
                  <a:srgbClr val="000000"/>
                </a:solidFill>
                <a:latin typeface="Segoe UI" panose="020B0502040204020203" pitchFamily="34" charset="0"/>
                <a:ea typeface="Microsoft YaHei" panose="020B0503020204020204" pitchFamily="34" charset="-122"/>
              </a:rPr>
              <a:t>  </a:t>
            </a:r>
            <a:r>
              <a:rPr lang="en-US" altLang="zh-CN" sz="1200">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200">
                <a:solidFill>
                  <a:srgbClr val="000000"/>
                </a:solidFill>
                <a:latin typeface="Segoe UI" panose="020B0502040204020203" pitchFamily="34" charset="0"/>
                <a:ea typeface="Microsoft YaHei" panose="020B0503020204020204" pitchFamily="34" charset="-122"/>
              </a:rPr>
              <a:t>}</a:t>
            </a:r>
            <a:endParaRPr lang="zh-CN" altLang="en-US" sz="12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64665" y="1575898"/>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FBB49FC7-7830-4716-9C1B-A2672A92FAEB}"/>
              </a:ext>
            </a:extLst>
          </p:cNvPr>
          <p:cNvSpPr/>
          <p:nvPr/>
        </p:nvSpPr>
        <p:spPr>
          <a:xfrm>
            <a:off x="6361652" y="1707252"/>
            <a:ext cx="5180865" cy="416222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sz="1078" dirty="0">
                <a:solidFill>
                  <a:srgbClr val="0000FF"/>
                </a:solidFill>
                <a:latin typeface="Segoe UI"/>
              </a:rPr>
              <a:t>private</a:t>
            </a:r>
            <a:r>
              <a:rPr sz="1078" dirty="0">
                <a:solidFill>
                  <a:srgbClr val="000000"/>
                </a:solidFill>
                <a:latin typeface="Segoe UI"/>
              </a:rPr>
              <a:t> </a:t>
            </a:r>
            <a:r>
              <a:rPr sz="1078" dirty="0">
                <a:solidFill>
                  <a:srgbClr val="0000FF"/>
                </a:solidFill>
                <a:latin typeface="Segoe UI"/>
              </a:rPr>
              <a:t>static</a:t>
            </a:r>
            <a:r>
              <a:rPr sz="1078" dirty="0">
                <a:solidFill>
                  <a:srgbClr val="000000"/>
                </a:solidFill>
                <a:latin typeface="Segoe UI"/>
              </a:rPr>
              <a:t> </a:t>
            </a:r>
            <a:r>
              <a:rPr sz="1078" dirty="0">
                <a:solidFill>
                  <a:srgbClr val="0000FF"/>
                </a:solidFill>
                <a:latin typeface="Segoe UI"/>
              </a:rPr>
              <a:t>async</a:t>
            </a:r>
            <a:r>
              <a:rPr sz="1078" dirty="0">
                <a:solidFill>
                  <a:srgbClr val="000000"/>
                </a:solidFill>
                <a:latin typeface="Segoe UI"/>
              </a:rPr>
              <a:t> Task&lt;</a:t>
            </a:r>
            <a:r>
              <a:rPr sz="1078" dirty="0" err="1">
                <a:solidFill>
                  <a:srgbClr val="000000"/>
                </a:solidFill>
                <a:latin typeface="Segoe UI"/>
              </a:rPr>
              <a:t>Microsoft.Graph.Team</a:t>
            </a:r>
            <a:r>
              <a:rPr sz="1078" dirty="0">
                <a:solidFill>
                  <a:srgbClr val="000000"/>
                </a:solidFill>
                <a:latin typeface="Segoe UI"/>
              </a:rPr>
              <a:t>&gt; </a:t>
            </a:r>
            <a:r>
              <a:rPr sz="1078" dirty="0" err="1">
                <a:solidFill>
                  <a:srgbClr val="000000"/>
                </a:solidFill>
                <a:latin typeface="Segoe UI"/>
              </a:rPr>
              <a:t>TeamifyGroupAsync</a:t>
            </a:r>
            <a:r>
              <a:rPr sz="1078" dirty="0">
                <a:solidFill>
                  <a:srgbClr val="000000"/>
                </a:solidFill>
                <a:latin typeface="Segoe UI"/>
              </a:rPr>
              <a:t>(</a:t>
            </a:r>
            <a:r>
              <a:rPr sz="1078" dirty="0" err="1">
                <a:solidFill>
                  <a:srgbClr val="000000"/>
                </a:solidFill>
                <a:latin typeface="Segoe UI"/>
              </a:rPr>
              <a:t>GraphServiceClient</a:t>
            </a:r>
            <a:r>
              <a:rPr sz="1078" dirty="0">
                <a:solidFill>
                  <a:srgbClr val="000000"/>
                </a:solidFill>
                <a:latin typeface="Segoe UI"/>
              </a:rPr>
              <a:t> client, </a:t>
            </a:r>
            <a:r>
              <a:rPr sz="1078" dirty="0">
                <a:solidFill>
                  <a:srgbClr val="2B91AF"/>
                </a:solidFill>
                <a:latin typeface="Segoe UI"/>
              </a:rPr>
              <a:t>string</a:t>
            </a:r>
            <a:r>
              <a:rPr sz="1078" dirty="0">
                <a:solidFill>
                  <a:srgbClr val="000000"/>
                </a:solidFill>
                <a:latin typeface="Segoe UI"/>
              </a:rPr>
              <a:t> </a:t>
            </a:r>
            <a:r>
              <a:rPr sz="1078" dirty="0" err="1">
                <a:solidFill>
                  <a:srgbClr val="000000"/>
                </a:solidFill>
                <a:latin typeface="Segoe UI"/>
              </a:rPr>
              <a:t>groupId</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team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Microsoft.Graph.Team</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MemberSettings</a:t>
            </a:r>
            <a:r>
              <a:rPr sz="1078" dirty="0">
                <a:solidFill>
                  <a:srgbClr val="000000"/>
                </a:solidFill>
                <a:latin typeface="Segoe UI"/>
              </a:rPr>
              <a: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TeamMemberSettings</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AllowCreateUpdateChannels</a:t>
            </a:r>
            <a:r>
              <a:rPr sz="1078" dirty="0">
                <a:solidFill>
                  <a:srgbClr val="000000"/>
                </a:solidFill>
                <a:latin typeface="Segoe UI"/>
              </a:rPr>
              <a:t> = </a:t>
            </a:r>
            <a:r>
              <a:rPr sz="1078" dirty="0">
                <a:solidFill>
                  <a:srgbClr val="0000FF"/>
                </a:solidFill>
                <a:latin typeface="Segoe UI"/>
              </a:rPr>
              <a:t>true</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ODataType</a:t>
            </a:r>
            <a:r>
              <a:rPr sz="1078" dirty="0">
                <a:solidFill>
                  <a:srgbClr val="000000"/>
                </a:solidFill>
                <a:latin typeface="Segoe UI"/>
              </a:rPr>
              <a:t> = </a:t>
            </a:r>
            <a:r>
              <a:rPr sz="1078" dirty="0">
                <a:solidFill>
                  <a:srgbClr val="0000FF"/>
                </a:solidFill>
                <a:latin typeface="Segoe UI"/>
              </a:rPr>
              <a:t>null</a:t>
            </a:r>
            <a:br>
              <a:rPr sz="1078" dirty="0">
                <a:solidFill>
                  <a:srgbClr val="0000FF"/>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MessagingSettings</a:t>
            </a:r>
            <a:r>
              <a:rPr sz="1078" dirty="0">
                <a:solidFill>
                  <a:srgbClr val="000000"/>
                </a:solidFill>
                <a:latin typeface="Segoe UI"/>
              </a:rPr>
              <a:t> = </a:t>
            </a:r>
            <a:r>
              <a:rPr sz="1078" dirty="0">
                <a:solidFill>
                  <a:srgbClr val="0000FF"/>
                </a:solidFill>
                <a:latin typeface="Segoe UI"/>
              </a:rPr>
              <a:t>new</a:t>
            </a:r>
            <a:r>
              <a:rPr sz="1078" dirty="0">
                <a:solidFill>
                  <a:srgbClr val="000000"/>
                </a:solidFill>
                <a:latin typeface="Segoe UI"/>
              </a:rPr>
              <a:t> </a:t>
            </a:r>
            <a:r>
              <a:rPr sz="1078" dirty="0" err="1">
                <a:solidFill>
                  <a:srgbClr val="000000"/>
                </a:solidFill>
                <a:latin typeface="Segoe UI"/>
              </a:rPr>
              <a:t>TeamMessagingSettings</a:t>
            </a:r>
            <a:br>
              <a:rPr sz="1078" dirty="0">
                <a:solidFill>
                  <a:srgbClr val="000000"/>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AllowUserEditMessages</a:t>
            </a:r>
            <a:r>
              <a:rPr sz="1078" dirty="0">
                <a:solidFill>
                  <a:srgbClr val="000000"/>
                </a:solidFill>
                <a:latin typeface="Segoe UI"/>
              </a:rPr>
              <a:t> = </a:t>
            </a:r>
            <a:r>
              <a:rPr sz="1078" dirty="0">
                <a:solidFill>
                  <a:srgbClr val="0000FF"/>
                </a:solidFill>
                <a:latin typeface="Segoe UI"/>
              </a:rPr>
              <a:t>true</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AllowUserDeleteMessages</a:t>
            </a:r>
            <a:r>
              <a:rPr sz="1078" dirty="0">
                <a:solidFill>
                  <a:srgbClr val="000000"/>
                </a:solidFill>
                <a:latin typeface="Segoe UI"/>
              </a:rPr>
              <a:t> = </a:t>
            </a:r>
            <a:r>
              <a:rPr sz="1078" dirty="0">
                <a:solidFill>
                  <a:srgbClr val="0000FF"/>
                </a:solidFill>
                <a:latin typeface="Segoe UI"/>
              </a:rPr>
              <a:t>true</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ODataType</a:t>
            </a:r>
            <a:r>
              <a:rPr sz="1078" dirty="0">
                <a:solidFill>
                  <a:srgbClr val="000000"/>
                </a:solidFill>
                <a:latin typeface="Segoe UI"/>
              </a:rPr>
              <a:t> = </a:t>
            </a:r>
            <a:r>
              <a:rPr sz="1078" dirty="0">
                <a:solidFill>
                  <a:srgbClr val="0000FF"/>
                </a:solidFill>
                <a:latin typeface="Segoe UI"/>
              </a:rPr>
              <a:t>null</a:t>
            </a:r>
            <a:br>
              <a:rPr sz="1078" dirty="0">
                <a:solidFill>
                  <a:srgbClr val="0000FF"/>
                </a:solidFill>
                <a:latin typeface="Segoe UI"/>
              </a:rPr>
            </a:br>
            <a:r>
              <a:rPr sz="1078" dirty="0">
                <a:solidFill>
                  <a:srgbClr val="000000"/>
                </a:solidFill>
                <a:latin typeface="Segoe UI"/>
              </a:rPr>
              <a:t>    },</a:t>
            </a:r>
            <a:br>
              <a:rPr sz="1078" dirty="0">
                <a:solidFill>
                  <a:srgbClr val="000000"/>
                </a:solidFill>
                <a:latin typeface="Segoe UI"/>
              </a:rPr>
            </a:br>
            <a:r>
              <a:rPr sz="1078" dirty="0">
                <a:solidFill>
                  <a:srgbClr val="000000"/>
                </a:solidFill>
                <a:latin typeface="Segoe UI"/>
              </a:rPr>
              <a:t>    </a:t>
            </a:r>
            <a:r>
              <a:rPr sz="1078" dirty="0" err="1">
                <a:solidFill>
                  <a:srgbClr val="000000"/>
                </a:solidFill>
                <a:latin typeface="Segoe UI"/>
              </a:rPr>
              <a:t>ODataType</a:t>
            </a:r>
            <a:r>
              <a:rPr sz="1078" dirty="0">
                <a:solidFill>
                  <a:srgbClr val="000000"/>
                </a:solidFill>
                <a:latin typeface="Segoe UI"/>
              </a:rPr>
              <a:t> = </a:t>
            </a:r>
            <a:r>
              <a:rPr sz="1078" dirty="0">
                <a:solidFill>
                  <a:srgbClr val="0000FF"/>
                </a:solidFill>
                <a:latin typeface="Segoe UI"/>
              </a:rPr>
              <a:t>null</a:t>
            </a:r>
            <a:br>
              <a:rPr sz="1078" dirty="0">
                <a:solidFill>
                  <a:srgbClr val="0000FF"/>
                </a:solidFill>
                <a:latin typeface="Segoe UI"/>
              </a:rPr>
            </a:br>
            <a:r>
              <a:rPr sz="1078" dirty="0">
                <a:solidFill>
                  <a:srgbClr val="000000"/>
                </a:solidFill>
                <a:latin typeface="Segoe UI"/>
              </a:rPr>
              <a:t>  };</a:t>
            </a:r>
            <a:br>
              <a:rPr sz="1078" dirty="0">
                <a:solidFill>
                  <a:srgbClr val="000000"/>
                </a:solidFill>
                <a:latin typeface="Segoe UI"/>
              </a:rPr>
            </a:br>
            <a:br>
              <a:rPr sz="1078" dirty="0">
                <a:solidFill>
                  <a:srgbClr val="000000"/>
                </a:solidFill>
                <a:latin typeface="Segoe UI"/>
              </a:rPr>
            </a:br>
            <a:r>
              <a:rPr sz="1078" dirty="0">
                <a:solidFill>
                  <a:srgbClr val="000000"/>
                </a:solidFill>
                <a:latin typeface="Segoe UI"/>
              </a:rPr>
              <a:t>  </a:t>
            </a:r>
            <a:r>
              <a:rPr sz="1078" dirty="0">
                <a:solidFill>
                  <a:srgbClr val="2B91AF"/>
                </a:solidFill>
                <a:latin typeface="Segoe UI"/>
              </a:rPr>
              <a:t>var</a:t>
            </a:r>
            <a:r>
              <a:rPr sz="1078" dirty="0">
                <a:solidFill>
                  <a:srgbClr val="000000"/>
                </a:solidFill>
                <a:latin typeface="Segoe UI"/>
              </a:rPr>
              <a:t> </a:t>
            </a:r>
            <a:r>
              <a:rPr sz="1078" dirty="0" err="1">
                <a:solidFill>
                  <a:srgbClr val="000000"/>
                </a:solidFill>
                <a:latin typeface="Segoe UI"/>
              </a:rPr>
              <a:t>requestTeamifiedGroup</a:t>
            </a:r>
            <a:r>
              <a:rPr sz="1078" dirty="0">
                <a:solidFill>
                  <a:srgbClr val="000000"/>
                </a:solidFill>
                <a:latin typeface="Segoe UI"/>
              </a:rPr>
              <a:t> = </a:t>
            </a:r>
            <a:r>
              <a:rPr sz="1078" dirty="0" err="1">
                <a:solidFill>
                  <a:srgbClr val="000000"/>
                </a:solidFill>
                <a:latin typeface="Segoe UI"/>
              </a:rPr>
              <a:t>client.Groups</a:t>
            </a:r>
            <a:r>
              <a:rPr sz="1078" dirty="0">
                <a:solidFill>
                  <a:srgbClr val="000000"/>
                </a:solidFill>
                <a:latin typeface="Segoe UI"/>
              </a:rPr>
              <a:t>[</a:t>
            </a:r>
            <a:r>
              <a:rPr sz="1078" dirty="0" err="1">
                <a:solidFill>
                  <a:srgbClr val="000000"/>
                </a:solidFill>
                <a:latin typeface="Segoe UI"/>
              </a:rPr>
              <a:t>groupId</a:t>
            </a:r>
            <a:r>
              <a:rPr sz="1078" dirty="0">
                <a:solidFill>
                  <a:srgbClr val="000000"/>
                </a:solidFill>
                <a:latin typeface="Segoe UI"/>
              </a:rPr>
              <a:t>].</a:t>
            </a:r>
            <a:r>
              <a:rPr sz="1078" dirty="0" err="1">
                <a:solidFill>
                  <a:srgbClr val="000000"/>
                </a:solidFill>
                <a:latin typeface="Segoe UI"/>
              </a:rPr>
              <a:t>Team.Request</a:t>
            </a:r>
            <a:r>
              <a:rPr sz="1078" dirty="0">
                <a:solidFill>
                  <a:srgbClr val="000000"/>
                </a:solidFill>
                <a:latin typeface="Segoe UI"/>
              </a:rPr>
              <a:t>();</a:t>
            </a:r>
            <a:br>
              <a:rPr sz="1078" dirty="0">
                <a:solidFill>
                  <a:srgbClr val="000000"/>
                </a:solidFill>
                <a:latin typeface="Segoe UI"/>
              </a:rPr>
            </a:br>
            <a:r>
              <a:rPr sz="1078" dirty="0">
                <a:solidFill>
                  <a:srgbClr val="000000"/>
                </a:solidFill>
                <a:latin typeface="Segoe UI"/>
              </a:rPr>
              <a:t>  </a:t>
            </a:r>
            <a:r>
              <a:rPr sz="1078" dirty="0">
                <a:solidFill>
                  <a:srgbClr val="0000FF"/>
                </a:solidFill>
                <a:latin typeface="Segoe UI"/>
              </a:rPr>
              <a:t>return</a:t>
            </a:r>
            <a:r>
              <a:rPr sz="1078" dirty="0">
                <a:solidFill>
                  <a:srgbClr val="000000"/>
                </a:solidFill>
                <a:latin typeface="Segoe UI"/>
              </a:rPr>
              <a:t> </a:t>
            </a:r>
            <a:r>
              <a:rPr sz="1078" dirty="0">
                <a:solidFill>
                  <a:srgbClr val="0000FF"/>
                </a:solidFill>
                <a:latin typeface="Segoe UI"/>
              </a:rPr>
              <a:t>await</a:t>
            </a:r>
            <a:r>
              <a:rPr sz="1078" dirty="0">
                <a:solidFill>
                  <a:srgbClr val="000000"/>
                </a:solidFill>
                <a:latin typeface="Segoe UI"/>
              </a:rPr>
              <a:t> </a:t>
            </a:r>
            <a:r>
              <a:rPr sz="1078" dirty="0" err="1">
                <a:solidFill>
                  <a:srgbClr val="000000"/>
                </a:solidFill>
                <a:latin typeface="Segoe UI"/>
              </a:rPr>
              <a:t>requestTeamifiedGroup.PutAsync</a:t>
            </a:r>
            <a:r>
              <a:rPr sz="1078" dirty="0">
                <a:solidFill>
                  <a:srgbClr val="000000"/>
                </a:solidFill>
                <a:latin typeface="Segoe UI"/>
              </a:rPr>
              <a:t>(team);</a:t>
            </a:r>
            <a:br>
              <a:rPr sz="1078" dirty="0">
                <a:solidFill>
                  <a:srgbClr val="000000"/>
                </a:solidFill>
                <a:latin typeface="Segoe UI"/>
              </a:rPr>
            </a:br>
            <a:r>
              <a:rPr sz="1078" dirty="0">
                <a:solidFill>
                  <a:srgbClr val="000000"/>
                </a:solidFill>
                <a:latin typeface="Segoe UI"/>
              </a:rPr>
              <a:t>}</a:t>
            </a:r>
          </a:p>
        </p:txBody>
      </p:sp>
      <p:sp>
        <p:nvSpPr>
          <p:cNvPr id="9" name="New shape">
            <a:extLst>
              <a:ext uri="{FF2B5EF4-FFF2-40B4-BE49-F238E27FC236}">
                <a16:creationId xmlns:a16="http://schemas.microsoft.com/office/drawing/2014/main" id="{284DC0E4-EF28-41FC-80BE-BFDA55C1687D}"/>
              </a:ext>
            </a:extLst>
          </p:cNvPr>
          <p:cNvSpPr/>
          <p:nvPr/>
        </p:nvSpPr>
        <p:spPr>
          <a:xfrm>
            <a:off x="6355043" y="1557788"/>
            <a:ext cx="5187473"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a:solidFill>
                  <a:srgbClr val="000000"/>
                </a:solidFill>
                <a:latin typeface="Segoe UI"/>
              </a:rPr>
              <a:t>C#</a:t>
            </a:r>
          </a:p>
        </p:txBody>
      </p:sp>
    </p:spTree>
  </p:cSld>
  <p:clrMapOvr>
    <a:overrideClrMapping bg1="lt1" tx1="dk1" bg2="lt2" tx2="dk2" accent1="accent1" accent2="accent2" accent3="accent3" accent4="accent4" accent5="accent5" accent6="accent6" hlink="hlink" folHlink="folHlink"/>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6" y="2584169"/>
            <a:ext cx="1942679" cy="1689668"/>
          </a:xfrm>
        </p:spPr>
        <p:txBody>
          <a:bodyPr/>
          <a:lstStyle/>
          <a:p>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访问文件</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64325" y="2795375"/>
            <a:ext cx="6750532"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从 </a:t>
            </a:r>
            <a:r>
              <a:rPr lang="en-US" altLang="zh-CN" sz="2745">
                <a:solidFill>
                  <a:srgbClr val="1A1A1A"/>
                </a:solidFill>
                <a:latin typeface="Segoe UI" panose="020B0502040204020203" pitchFamily="34" charset="0"/>
                <a:ea typeface="Microsoft YaHei" panose="020B0503020204020204" pitchFamily="34" charset="-122"/>
              </a:rPr>
              <a:t>OneDrive </a:t>
            </a:r>
            <a:r>
              <a:rPr lang="zh-CN" altLang="en-US" sz="2745">
                <a:solidFill>
                  <a:srgbClr val="1A1A1A"/>
                </a:solidFill>
                <a:latin typeface="Segoe UI" panose="020B0502040204020203" pitchFamily="34" charset="0"/>
                <a:ea typeface="Microsoft YaHei" panose="020B0503020204020204" pitchFamily="34" charset="-122"/>
              </a:rPr>
              <a:t>访问</a:t>
            </a:r>
            <a:r>
              <a:rPr lang="zh-CN" altLang="en-US" sz="2745" dirty="0">
                <a:solidFill>
                  <a:srgbClr val="1A1A1A"/>
                </a:solidFill>
                <a:latin typeface="Segoe UI" panose="020B0502040204020203" pitchFamily="34" charset="0"/>
                <a:ea typeface="Microsoft YaHei" panose="020B0503020204020204" pitchFamily="34" charset="-122"/>
              </a:rPr>
              <a:t>和下载文件</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将文件上传</a:t>
            </a:r>
            <a:r>
              <a:rPr lang="zh-CN" altLang="en-US" sz="2745">
                <a:solidFill>
                  <a:srgbClr val="1A1A1A"/>
                </a:solidFill>
                <a:latin typeface="Segoe UI" panose="020B0502040204020203" pitchFamily="34" charset="0"/>
                <a:ea typeface="Microsoft YaHei" panose="020B0503020204020204" pitchFamily="34" charset="-122"/>
              </a:rPr>
              <a:t>到 </a:t>
            </a:r>
            <a:r>
              <a:rPr lang="en-US" altLang="zh-CN" sz="2745">
                <a:solidFill>
                  <a:srgbClr val="1A1A1A"/>
                </a:solidFill>
                <a:latin typeface="Segoe UI" panose="020B0502040204020203" pitchFamily="34" charset="0"/>
                <a:ea typeface="Microsoft YaHei" panose="020B0503020204020204" pitchFamily="34" charset="-122"/>
              </a:rPr>
              <a:t>OneDrive</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在 </a:t>
            </a:r>
            <a:r>
              <a:rPr lang="en-US" altLang="zh-CN" sz="2745">
                <a:solidFill>
                  <a:srgbClr val="1A1A1A"/>
                </a:solidFill>
                <a:latin typeface="Segoe UI" panose="020B0502040204020203" pitchFamily="34" charset="0"/>
                <a:ea typeface="Microsoft YaHei" panose="020B0503020204020204" pitchFamily="34" charset="-122"/>
              </a:rPr>
              <a:t>OneDrive </a:t>
            </a:r>
            <a:r>
              <a:rPr lang="zh-CN" altLang="en-US" sz="2745">
                <a:solidFill>
                  <a:srgbClr val="1A1A1A"/>
                </a:solidFill>
                <a:latin typeface="Segoe UI" panose="020B0502040204020203" pitchFamily="34" charset="0"/>
                <a:ea typeface="Microsoft YaHei" panose="020B0503020204020204" pitchFamily="34" charset="-122"/>
              </a:rPr>
              <a:t>中</a:t>
            </a:r>
            <a:r>
              <a:rPr lang="zh-CN" altLang="en-US" sz="2745" dirty="0">
                <a:solidFill>
                  <a:srgbClr val="1A1A1A"/>
                </a:solidFill>
                <a:latin typeface="Segoe UI" panose="020B0502040204020203" pitchFamily="34" charset="0"/>
                <a:ea typeface="Microsoft YaHei" panose="020B0503020204020204" pitchFamily="34" charset="-122"/>
              </a:rPr>
              <a:t>处理文件关系和趋势</a:t>
            </a:r>
          </a:p>
        </p:txBody>
      </p:sp>
    </p:spTree>
    <p:extLst>
      <p:ext uri="{BB962C8B-B14F-4D97-AF65-F5344CB8AC3E}">
        <p14:creationId xmlns:p14="http://schemas.microsoft.com/office/powerpoint/2010/main" val="32813392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从 </a:t>
            </a:r>
            <a:r>
              <a:rPr lang="en-US" altLang="zh-CN" b="1" spc="0">
                <a:latin typeface="Segoe UI Semibold" panose="020B0702040204020203" pitchFamily="34" charset="0"/>
                <a:ea typeface="Microsoft YaHei" panose="020B0503020204020204" pitchFamily="34" charset="-122"/>
              </a:rPr>
              <a:t>OneDrive </a:t>
            </a:r>
            <a:r>
              <a:rPr lang="zh-CN" altLang="en-US" b="1" spc="0">
                <a:latin typeface="Segoe UI Semibold" panose="020B0702040204020203" pitchFamily="34" charset="0"/>
                <a:ea typeface="Microsoft YaHei" panose="020B0503020204020204" pitchFamily="34" charset="-122"/>
              </a:rPr>
              <a:t>访问</a:t>
            </a:r>
            <a:r>
              <a:rPr lang="zh-CN" altLang="en-US" b="1" spc="0" dirty="0">
                <a:latin typeface="Segoe UI Semibold" panose="020B0702040204020203" pitchFamily="34" charset="0"/>
                <a:ea typeface="Microsoft YaHei" panose="020B0503020204020204" pitchFamily="34" charset="-122"/>
              </a:rPr>
              <a:t>和下载文件</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4941216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为什么要与云中</a:t>
            </a:r>
            <a:r>
              <a:rPr lang="zh-CN" altLang="en-US" b="1">
                <a:latin typeface="Segoe UI Semibold" panose="020B0702040204020203" pitchFamily="34" charset="0"/>
                <a:ea typeface="Microsoft YaHei" panose="020B0503020204020204" pitchFamily="34" charset="-122"/>
              </a:rPr>
              <a:t>的 </a:t>
            </a:r>
            <a:r>
              <a:rPr lang="en-US" altLang="zh-CN" b="1">
                <a:latin typeface="Segoe UI Semibold" panose="020B0702040204020203" pitchFamily="34" charset="0"/>
                <a:ea typeface="Microsoft YaHei" panose="020B0503020204020204" pitchFamily="34" charset="-122"/>
              </a:rPr>
              <a:t>OneDrive </a:t>
            </a:r>
            <a:r>
              <a:rPr lang="zh-CN" altLang="en-US" b="1">
                <a:latin typeface="Segoe UI Semibold" panose="020B0702040204020203" pitchFamily="34" charset="0"/>
                <a:ea typeface="Microsoft YaHei" panose="020B0503020204020204" pitchFamily="34" charset="-122"/>
              </a:rPr>
              <a:t>文件</a:t>
            </a:r>
            <a:r>
              <a:rPr lang="zh-CN" altLang="en-US" b="1" dirty="0">
                <a:latin typeface="Segoe UI Semibold" panose="020B0702040204020203" pitchFamily="34" charset="0"/>
                <a:ea typeface="Microsoft YaHei" panose="020B0503020204020204" pitchFamily="34" charset="-122"/>
              </a:rPr>
              <a:t>存储整合？</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584200" y="1435781"/>
            <a:ext cx="11096764" cy="4912650"/>
          </a:xfrm>
        </p:spPr>
        <p:txBody>
          <a:bodyPr>
            <a:normAutofit/>
          </a:bodyPr>
          <a:lstStyle/>
          <a:p>
            <a:r>
              <a:rPr lang="zh-CN" altLang="en-US" dirty="0">
                <a:latin typeface="Segoe UI" panose="020B0502040204020203" pitchFamily="34" charset="0"/>
                <a:ea typeface="Microsoft YaHei" panose="020B0503020204020204" pitchFamily="34" charset="-122"/>
              </a:rPr>
              <a:t>挖掘数十亿个文件</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将应用的文件存储在功能强大的云中</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将你的应用直接带</a:t>
            </a:r>
            <a:r>
              <a:rPr lang="zh-CN" altLang="en-US">
                <a:latin typeface="Segoe UI" panose="020B0502040204020203" pitchFamily="34" charset="0"/>
                <a:ea typeface="Microsoft YaHei" panose="020B0503020204020204" pitchFamily="34" charset="-122"/>
              </a:rPr>
              <a:t>给 </a:t>
            </a:r>
            <a:r>
              <a:rPr lang="en-US" altLang="zh-CN">
                <a:latin typeface="Segoe UI" panose="020B0502040204020203" pitchFamily="34" charset="0"/>
                <a:ea typeface="Microsoft YaHei" panose="020B0503020204020204" pitchFamily="34" charset="-122"/>
              </a:rPr>
              <a:t>OneDrive </a:t>
            </a:r>
            <a:r>
              <a:rPr lang="zh-CN" altLang="en-US">
                <a:latin typeface="Segoe UI" panose="020B0502040204020203" pitchFamily="34" charset="0"/>
                <a:ea typeface="Microsoft YaHei" panose="020B0503020204020204" pitchFamily="34" charset="-122"/>
              </a:rPr>
              <a:t>中</a:t>
            </a:r>
            <a:r>
              <a:rPr lang="zh-CN" altLang="en-US" dirty="0">
                <a:latin typeface="Segoe UI" panose="020B0502040204020203" pitchFamily="34" charset="0"/>
                <a:ea typeface="Microsoft YaHei" panose="020B0503020204020204" pitchFamily="34" charset="-122"/>
              </a:rPr>
              <a:t>的用户</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用应用理解的格式处理内容</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在不下载二进制文件的情况下处理文件内容和元数据</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对文件更改做出反应</a:t>
            </a: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701390656"/>
      </p:ext>
    </p:extLst>
  </p:cSld>
  <p:clrMapOvr>
    <a:overrideClrMapping bg1="lt1" tx1="dk1" bg2="lt2" tx2="dk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8059-1D39-1C44-A139-46A7D705A4DE}"/>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文件资源</a:t>
            </a:r>
          </a:p>
        </p:txBody>
      </p:sp>
      <p:sp>
        <p:nvSpPr>
          <p:cNvPr id="3" name="Text Placeholder 2">
            <a:extLst>
              <a:ext uri="{FF2B5EF4-FFF2-40B4-BE49-F238E27FC236}">
                <a16:creationId xmlns:a16="http://schemas.microsoft.com/office/drawing/2014/main" id="{DAD0AE94-8084-0A43-92A4-4084A9C462EC}"/>
              </a:ext>
            </a:extLst>
          </p:cNvPr>
          <p:cNvSpPr>
            <a:spLocks noGrp="1"/>
          </p:cNvSpPr>
          <p:nvPr>
            <p:ph type="body" sz="quarter" idx="10"/>
          </p:nvPr>
        </p:nvSpPr>
        <p:spPr>
          <a:xfrm>
            <a:off x="584201" y="1435781"/>
            <a:ext cx="11151647" cy="4693324"/>
          </a:xfrm>
        </p:spPr>
        <p:txBody>
          <a:bodyPr>
            <a:normAutofit/>
          </a:bodyPr>
          <a:lstStyle/>
          <a:p>
            <a:r>
              <a:rPr lang="en-US" altLang="zh-CN" sz="2353" dirty="0">
                <a:latin typeface="Segoe UI" panose="020B0502040204020203" pitchFamily="34" charset="0"/>
                <a:ea typeface="Microsoft YaHei" panose="020B0503020204020204" pitchFamily="34" charset="-122"/>
              </a:rPr>
              <a:t>Microsoft Graph </a:t>
            </a:r>
            <a:r>
              <a:rPr lang="zh-CN" altLang="en-US" sz="2353" dirty="0">
                <a:latin typeface="Segoe UI" panose="020B0502040204020203" pitchFamily="34" charset="0"/>
                <a:ea typeface="Microsoft YaHei" panose="020B0503020204020204" pitchFamily="34" charset="-122"/>
              </a:rPr>
              <a:t>公开了两种处理文件的资源：</a:t>
            </a:r>
          </a:p>
          <a:p>
            <a:pPr lvl="1"/>
            <a:r>
              <a:rPr lang="en-US" altLang="zh-CN" sz="1961" dirty="0">
                <a:latin typeface="Segoe UI Semibold" panose="020B0702040204020203" pitchFamily="34" charset="0"/>
                <a:ea typeface="Microsoft YaHei" panose="020B0503020204020204" pitchFamily="34" charset="-122"/>
              </a:rPr>
              <a:t>Drive</a:t>
            </a:r>
            <a:endParaRPr lang="zh-CN" altLang="en-US" sz="1961" dirty="0">
              <a:latin typeface="Segoe UI Semibold" panose="020B0702040204020203" pitchFamily="34" charset="0"/>
              <a:ea typeface="Microsoft YaHei" panose="020B0503020204020204" pitchFamily="34" charset="-122"/>
            </a:endParaRPr>
          </a:p>
          <a:p>
            <a:pPr lvl="1"/>
            <a:r>
              <a:rPr lang="en-US" altLang="zh-CN" sz="1961" dirty="0" err="1">
                <a:latin typeface="Segoe UI Semibold" panose="020B0702040204020203" pitchFamily="34" charset="0"/>
                <a:ea typeface="Microsoft YaHei" panose="020B0503020204020204" pitchFamily="34" charset="-122"/>
              </a:rPr>
              <a:t>DriveItem</a:t>
            </a:r>
            <a:endParaRPr lang="zh-CN" altLang="en-US" sz="1961" dirty="0">
              <a:latin typeface="Segoe UI Semibold" panose="020B0702040204020203" pitchFamily="34" charset="0"/>
              <a:ea typeface="Microsoft YaHei" panose="020B0503020204020204" pitchFamily="34" charset="-122"/>
            </a:endParaRPr>
          </a:p>
          <a:p>
            <a:endParaRPr lang="zh-CN" altLang="en-US" sz="2353" dirty="0">
              <a:latin typeface="Segoe UI" panose="020B0502040204020203" pitchFamily="34" charset="0"/>
              <a:ea typeface="Microsoft YaHei" panose="020B0503020204020204" pitchFamily="34" charset="-122"/>
            </a:endParaRPr>
          </a:p>
          <a:p>
            <a:r>
              <a:rPr lang="zh-CN" altLang="en-US" sz="2353" dirty="0">
                <a:latin typeface="Segoe UI" panose="020B0502040204020203" pitchFamily="34" charset="0"/>
                <a:ea typeface="Microsoft YaHei" panose="020B0503020204020204" pitchFamily="34" charset="-122"/>
              </a:rPr>
              <a:t>这两个对象都用以下方式公开数据：</a:t>
            </a:r>
          </a:p>
          <a:p>
            <a:pPr lvl="1"/>
            <a:r>
              <a:rPr lang="zh-CN" altLang="en-US" sz="1961" b="1" dirty="0">
                <a:latin typeface="Segoe UI Semibold" panose="020B0702040204020203" pitchFamily="34" charset="0"/>
                <a:ea typeface="Microsoft YaHei" panose="020B0503020204020204" pitchFamily="34" charset="-122"/>
              </a:rPr>
              <a:t>属性</a:t>
            </a:r>
            <a:r>
              <a:rPr lang="zh-CN" altLang="en-US" sz="1961" dirty="0">
                <a:latin typeface="Segoe UI" panose="020B0502040204020203" pitchFamily="34" charset="0"/>
                <a:ea typeface="Microsoft YaHei" panose="020B0503020204020204" pitchFamily="34" charset="-122"/>
              </a:rPr>
              <a:t> </a:t>
            </a:r>
            <a:r>
              <a:rPr lang="en-US" altLang="zh-CN" sz="1961" dirty="0">
                <a:latin typeface="Segoe UI" panose="020B0502040204020203" pitchFamily="34" charset="0"/>
                <a:ea typeface="Microsoft YaHei" panose="020B0503020204020204" pitchFamily="34" charset="-122"/>
              </a:rPr>
              <a:t>– ID </a:t>
            </a:r>
            <a:r>
              <a:rPr lang="zh-CN" altLang="en-US" sz="1961" dirty="0">
                <a:latin typeface="Segoe UI" panose="020B0502040204020203" pitchFamily="34" charset="0"/>
                <a:ea typeface="Microsoft YaHei" panose="020B0503020204020204" pitchFamily="34" charset="-122"/>
              </a:rPr>
              <a:t>和名称</a:t>
            </a:r>
          </a:p>
          <a:p>
            <a:pPr lvl="1"/>
            <a:r>
              <a:rPr lang="zh-CN" altLang="en-US" sz="1961" b="1" dirty="0">
                <a:latin typeface="Segoe UI Semibold" panose="020B0702040204020203" pitchFamily="34" charset="0"/>
                <a:ea typeface="Microsoft YaHei" panose="020B0503020204020204" pitchFamily="34" charset="-122"/>
              </a:rPr>
              <a:t>类型</a:t>
            </a:r>
            <a:r>
              <a:rPr lang="zh-CN" altLang="en-US" sz="1961" dirty="0">
                <a:latin typeface="Segoe UI" panose="020B0502040204020203" pitchFamily="34" charset="0"/>
                <a:ea typeface="Microsoft YaHei" panose="020B0503020204020204" pitchFamily="34" charset="-122"/>
              </a:rPr>
              <a:t> </a:t>
            </a:r>
            <a:r>
              <a:rPr lang="en-US" altLang="zh-CN" sz="1961" dirty="0">
                <a:latin typeface="Segoe UI" panose="020B0502040204020203" pitchFamily="34" charset="0"/>
                <a:ea typeface="Microsoft YaHei" panose="020B0503020204020204" pitchFamily="34" charset="-122"/>
              </a:rPr>
              <a:t>– </a:t>
            </a:r>
            <a:r>
              <a:rPr lang="zh-CN" altLang="en-US" sz="1961" dirty="0">
                <a:latin typeface="Segoe UI" panose="020B0502040204020203" pitchFamily="34" charset="0"/>
                <a:ea typeface="Microsoft YaHei" panose="020B0503020204020204" pitchFamily="34" charset="-122"/>
              </a:rPr>
              <a:t>文件和照片</a:t>
            </a:r>
          </a:p>
          <a:p>
            <a:pPr lvl="1"/>
            <a:r>
              <a:rPr lang="zh-CN" altLang="en-US" sz="1961" b="1" dirty="0">
                <a:latin typeface="Segoe UI Semibold" panose="020B0702040204020203" pitchFamily="34" charset="0"/>
                <a:ea typeface="Microsoft YaHei" panose="020B0503020204020204" pitchFamily="34" charset="-122"/>
              </a:rPr>
              <a:t>参考资料</a:t>
            </a:r>
            <a:r>
              <a:rPr lang="zh-CN" altLang="en-US" sz="1961" dirty="0">
                <a:latin typeface="Segoe UI" panose="020B0502040204020203" pitchFamily="34" charset="0"/>
                <a:ea typeface="Microsoft YaHei" panose="020B0503020204020204" pitchFamily="34" charset="-122"/>
              </a:rPr>
              <a:t> </a:t>
            </a:r>
            <a:r>
              <a:rPr lang="en-US" altLang="zh-CN" sz="1961" dirty="0">
                <a:latin typeface="Segoe UI" panose="020B0502040204020203" pitchFamily="34" charset="0"/>
                <a:ea typeface="Microsoft YaHei" panose="020B0503020204020204" pitchFamily="34" charset="-122"/>
              </a:rPr>
              <a:t>– </a:t>
            </a:r>
            <a:r>
              <a:rPr lang="zh-CN" altLang="en-US" sz="1961" dirty="0">
                <a:latin typeface="Segoe UI" panose="020B0502040204020203" pitchFamily="34" charset="0"/>
                <a:ea typeface="Microsoft YaHei" panose="020B0503020204020204" pitchFamily="34" charset="-122"/>
              </a:rPr>
              <a:t>子项和缩略图</a:t>
            </a:r>
          </a:p>
        </p:txBody>
      </p:sp>
    </p:spTree>
    <p:extLst>
      <p:ext uri="{BB962C8B-B14F-4D97-AF65-F5344CB8AC3E}">
        <p14:creationId xmlns:p14="http://schemas.microsoft.com/office/powerpoint/2010/main" val="2072710174"/>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680" y="171227"/>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访问用户的 </a:t>
            </a:r>
            <a:r>
              <a:rPr lang="en-US" altLang="zh-CN" b="1" dirty="0">
                <a:latin typeface="Segoe UI Semibold" panose="020B0702040204020203" pitchFamily="34" charset="0"/>
                <a:ea typeface="Microsoft YaHei" panose="020B0503020204020204" pitchFamily="34" charset="-122"/>
              </a:rPr>
              <a:t>OneDrive</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7680" y="771439"/>
            <a:ext cx="11017275" cy="301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961">
                <a:latin typeface="Segoe UI" panose="020B0502040204020203" pitchFamily="34" charset="0"/>
                <a:ea typeface="Microsoft YaHei" panose="020B0503020204020204" pitchFamily="34" charset="-122"/>
              </a:rPr>
              <a:t>使用 </a:t>
            </a:r>
            <a:r>
              <a:rPr lang="en-US" altLang="zh-CN" sz="1961">
                <a:latin typeface="Segoe UI Semibold" panose="020B0702040204020203" pitchFamily="34" charset="0"/>
                <a:ea typeface="Microsoft YaHei" panose="020B0503020204020204" pitchFamily="34" charset="-122"/>
              </a:rPr>
              <a:t>https://graph.microsoft.com/v1.0/me/drive</a:t>
            </a:r>
            <a:r>
              <a:rPr lang="zh-CN" altLang="en-US" sz="1961">
                <a:latin typeface="Segoe UI" panose="020B0502040204020203" pitchFamily="34" charset="0"/>
                <a:ea typeface="Microsoft YaHei" panose="020B0503020204020204" pitchFamily="34" charset="-122"/>
              </a:rPr>
              <a:t> </a:t>
            </a:r>
            <a:r>
              <a:rPr lang="zh-CN" altLang="en-US" sz="1961" dirty="0">
                <a:latin typeface="Segoe UI" panose="020B0502040204020203" pitchFamily="34" charset="0"/>
                <a:ea typeface="Microsoft YaHei" panose="020B0503020204020204" pitchFamily="34" charset="-122"/>
              </a:rPr>
              <a:t>端点访问当前登录用户</a:t>
            </a:r>
            <a:r>
              <a:rPr lang="zh-CN" altLang="en-US" sz="1961">
                <a:latin typeface="Segoe UI" panose="020B0502040204020203" pitchFamily="34" charset="0"/>
                <a:ea typeface="Microsoft YaHei" panose="020B0503020204020204" pitchFamily="34" charset="-122"/>
              </a:rPr>
              <a:t>的 </a:t>
            </a:r>
            <a:r>
              <a:rPr lang="en-US" altLang="zh-CN" sz="1961">
                <a:latin typeface="Segoe UI" panose="020B0502040204020203" pitchFamily="34" charset="0"/>
                <a:ea typeface="Microsoft YaHei" panose="020B0503020204020204" pitchFamily="34" charset="-122"/>
              </a:rPr>
              <a:t>OneDrive</a:t>
            </a:r>
            <a:r>
              <a:rPr lang="zh-CN" altLang="en-US" sz="1961">
                <a:latin typeface="Segoe UI" panose="020B0502040204020203" pitchFamily="34" charset="0"/>
                <a:ea typeface="Microsoft YaHei" panose="020B0503020204020204" pitchFamily="34" charset="-122"/>
              </a:rPr>
              <a:t>。</a:t>
            </a:r>
            <a:endParaRPr lang="zh-CN" altLang="en-US" sz="1961"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10378" y="1878131"/>
            <a:ext cx="10971244" cy="3781525"/>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400">
                <a:solidFill>
                  <a:srgbClr val="000000"/>
                </a:solidFill>
                <a:latin typeface="Segoe UI" panose="020B0502040204020203" pitchFamily="34" charset="0"/>
                <a:ea typeface="Microsoft YaHei" panose="020B0503020204020204" pitchFamily="34" charset="-122"/>
              </a:rPr>
              <a:t>GraphServiceClient</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graphClient = GetAuthenticatedGraphClient(...);</a:t>
            </a:r>
            <a:br>
              <a:rPr lang="zh-CN" altLang="en-US">
                <a:latin typeface="Segoe UI" panose="020B0502040204020203" pitchFamily="34" charset="0"/>
                <a:ea typeface="Microsoft YaHei" panose="020B0503020204020204" pitchFamily="34" charset="-122"/>
              </a:rPr>
            </a:br>
            <a:r>
              <a:rPr lang="en-US" altLang="zh-CN" sz="1400">
                <a:solidFill>
                  <a:srgbClr val="008000"/>
                </a:solidFill>
                <a:latin typeface="Segoe UI" panose="020B0502040204020203" pitchFamily="34" charset="0"/>
                <a:ea typeface="Microsoft YaHei" panose="020B0503020204020204" pitchFamily="34" charset="-122"/>
              </a:rPr>
              <a:t>// get user's files &amp; folders in the root</a:t>
            </a:r>
            <a:br>
              <a:rPr lang="zh-CN" altLang="en-US">
                <a:latin typeface="Segoe UI" panose="020B0502040204020203" pitchFamily="34" charset="0"/>
                <a:ea typeface="Microsoft YaHei" panose="020B0503020204020204" pitchFamily="34" charset="-122"/>
              </a:rPr>
            </a:br>
            <a:r>
              <a:rPr lang="en-US" altLang="zh-CN" sz="1400">
                <a:solidFill>
                  <a:srgbClr val="2B91AF"/>
                </a:solidFill>
                <a:latin typeface="Segoe UI" panose="020B0502040204020203" pitchFamily="34" charset="0"/>
                <a:ea typeface="Microsoft YaHei" panose="020B0503020204020204" pitchFamily="34" charset="-122"/>
              </a:rPr>
              <a:t>var</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oneDriveRoot</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 client.Me.Drive.Root</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.Children</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.Request()</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.GetAsync()</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.Result;</a:t>
            </a:r>
            <a:br>
              <a:rPr lang="zh-CN" altLang="en-US">
                <a:latin typeface="Segoe UI" panose="020B0502040204020203" pitchFamily="34" charset="0"/>
                <a:ea typeface="Microsoft YaHei" panose="020B0503020204020204" pitchFamily="34" charset="-122"/>
              </a:rPr>
            </a:br>
            <a:r>
              <a:rPr lang="en-US" altLang="zh-CN" sz="1400">
                <a:solidFill>
                  <a:srgbClr val="008000"/>
                </a:solidFill>
                <a:latin typeface="Segoe UI" panose="020B0502040204020203" pitchFamily="34" charset="0"/>
                <a:ea typeface="Microsoft YaHei" panose="020B0503020204020204" pitchFamily="34" charset="-122"/>
              </a:rPr>
              <a:t>// display the results</a:t>
            </a:r>
            <a:br>
              <a:rPr lang="zh-CN" altLang="en-US">
                <a:latin typeface="Segoe UI" panose="020B0502040204020203" pitchFamily="34" charset="0"/>
                <a:ea typeface="Microsoft YaHei" panose="020B0503020204020204" pitchFamily="34" charset="-122"/>
              </a:rPr>
            </a:br>
            <a:r>
              <a:rPr lang="en-US" altLang="zh-CN" sz="1400">
                <a:solidFill>
                  <a:srgbClr val="0000FF"/>
                </a:solidFill>
                <a:latin typeface="Segoe UI" panose="020B0502040204020203" pitchFamily="34" charset="0"/>
                <a:ea typeface="Microsoft YaHei" panose="020B0503020204020204" pitchFamily="34" charset="-122"/>
              </a:rPr>
              <a:t>foreach</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a:t>
            </a:r>
            <a:r>
              <a:rPr lang="en-US" altLang="zh-CN" sz="1400">
                <a:solidFill>
                  <a:srgbClr val="2B91AF"/>
                </a:solidFill>
                <a:latin typeface="Segoe UI" panose="020B0502040204020203" pitchFamily="34" charset="0"/>
                <a:ea typeface="Microsoft YaHei" panose="020B0503020204020204" pitchFamily="34" charset="-122"/>
              </a:rPr>
              <a:t>var</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driveItem</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FF"/>
                </a:solidFill>
                <a:latin typeface="Segoe UI" panose="020B0502040204020203" pitchFamily="34" charset="0"/>
                <a:ea typeface="Microsoft YaHei" panose="020B0503020204020204" pitchFamily="34" charset="-122"/>
              </a:rPr>
              <a:t>in</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results)</a:t>
            </a:r>
            <a:br>
              <a:rPr lang="zh-CN" altLang="en-US">
                <a:latin typeface="Segoe UI" panose="020B0502040204020203" pitchFamily="34" charset="0"/>
                <a:ea typeface="Microsoft YaHei" panose="020B0503020204020204" pitchFamily="34" charset="-122"/>
              </a:rPr>
            </a:br>
            <a:r>
              <a:rPr lang="en-US" altLang="zh-CN" sz="140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Console.WriteLine(driveItem.Id + </a:t>
            </a:r>
            <a:r>
              <a:rPr lang="en-US" altLang="zh-CN" sz="1400">
                <a:solidFill>
                  <a:srgbClr val="A31515"/>
                </a:solidFill>
                <a:latin typeface="Segoe UI" panose="020B0502040204020203" pitchFamily="34" charset="0"/>
                <a:ea typeface="Microsoft YaHei" panose="020B0503020204020204" pitchFamily="34" charset="-122"/>
              </a:rPr>
              <a:t>": "</a:t>
            </a:r>
            <a:r>
              <a:rPr lang="zh-CN" altLang="en-US" sz="1400">
                <a:solidFill>
                  <a:srgbClr val="000000"/>
                </a:solidFill>
                <a:latin typeface="Segoe UI" panose="020B0502040204020203" pitchFamily="34" charset="0"/>
                <a:ea typeface="Microsoft YaHei" panose="020B0503020204020204" pitchFamily="34" charset="-122"/>
              </a:rPr>
              <a:t> </a:t>
            </a:r>
            <a:r>
              <a:rPr lang="en-US" altLang="zh-CN" sz="1400">
                <a:solidFill>
                  <a:srgbClr val="000000"/>
                </a:solidFill>
                <a:latin typeface="Segoe UI" panose="020B0502040204020203" pitchFamily="34" charset="0"/>
                <a:ea typeface="Microsoft YaHei" panose="020B0503020204020204" pitchFamily="34" charset="-122"/>
              </a:rPr>
              <a:t>+ driveItem.Name);</a:t>
            </a:r>
            <a:br>
              <a:rPr lang="zh-CN" altLang="en-US">
                <a:latin typeface="Segoe UI" panose="020B0502040204020203" pitchFamily="34" charset="0"/>
                <a:ea typeface="Microsoft YaHei" panose="020B0503020204020204" pitchFamily="34" charset="-122"/>
              </a:rPr>
            </a:br>
            <a:r>
              <a:rPr lang="en-US" altLang="zh-CN" sz="1400">
                <a:solidFill>
                  <a:srgbClr val="000000"/>
                </a:solidFill>
                <a:latin typeface="Segoe UI" panose="020B0502040204020203" pitchFamily="34" charset="0"/>
                <a:ea typeface="Microsoft YaHei" panose="020B0503020204020204" pitchFamily="34" charset="-122"/>
              </a:rPr>
              <a:t>}</a:t>
            </a:r>
            <a:endParaRPr lang="zh-CN" altLang="en-US" sz="14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1544705"/>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C#</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35E9-FE40-CB47-B1D5-DB5659B040DA}"/>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访问用户、组和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站点的文件</a:t>
            </a:r>
          </a:p>
        </p:txBody>
      </p:sp>
      <p:sp>
        <p:nvSpPr>
          <p:cNvPr id="3" name="Text Placeholder 2">
            <a:extLst>
              <a:ext uri="{FF2B5EF4-FFF2-40B4-BE49-F238E27FC236}">
                <a16:creationId xmlns:a16="http://schemas.microsoft.com/office/drawing/2014/main" id="{6FA310A6-DA07-3046-8C93-1F381DCA15C1}"/>
              </a:ext>
            </a:extLst>
          </p:cNvPr>
          <p:cNvSpPr>
            <a:spLocks noGrp="1"/>
          </p:cNvSpPr>
          <p:nvPr>
            <p:ph type="body" sz="quarter" idx="10"/>
          </p:nvPr>
        </p:nvSpPr>
        <p:spPr>
          <a:xfrm>
            <a:off x="584201" y="1435781"/>
            <a:ext cx="11261413" cy="4821385"/>
          </a:xfrm>
        </p:spPr>
        <p:txBody>
          <a:bodyPr>
            <a:normAutofit/>
          </a:bodyPr>
          <a:lstStyle/>
          <a:p>
            <a:r>
              <a:rPr lang="zh-CN" altLang="en-US" dirty="0">
                <a:latin typeface="Segoe UI" panose="020B0502040204020203" pitchFamily="34" charset="0"/>
                <a:ea typeface="Microsoft YaHei" panose="020B0503020204020204" pitchFamily="34" charset="-122"/>
              </a:rPr>
              <a:t>访问其他用户的文件（前提是拥有权限）</a:t>
            </a:r>
          </a:p>
          <a:p>
            <a:pPr lvl="1"/>
            <a:r>
              <a:rPr lang="en-US" altLang="zh-CN">
                <a:latin typeface="Segoe UI" panose="020B0502040204020203" pitchFamily="34" charset="0"/>
                <a:ea typeface="Microsoft YaHei" panose="020B0503020204020204" pitchFamily="34" charset="-122"/>
                <a:hlinkClick r:id="rId4"/>
              </a:rPr>
              <a:t>https://graph.microsoft.com/v1.0/users/{user-id}/drive</a:t>
            </a:r>
            <a:r>
              <a:rPr lang="zh-CN" altLang="en-US">
                <a:latin typeface="Segoe UI" panose="020B0502040204020203" pitchFamily="34" charset="0"/>
                <a:ea typeface="Microsoft YaHei" panose="020B0503020204020204" pitchFamily="34" charset="-122"/>
              </a:rPr>
              <a:t> </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访问 </a:t>
            </a:r>
            <a:r>
              <a:rPr lang="en-US" altLang="zh-CN">
                <a:latin typeface="Segoe UI" panose="020B0502040204020203" pitchFamily="34" charset="0"/>
                <a:ea typeface="Microsoft YaHei" panose="020B0503020204020204" pitchFamily="34" charset="-122"/>
              </a:rPr>
              <a:t>Office 365 </a:t>
            </a:r>
            <a:r>
              <a:rPr lang="zh-CN" altLang="en-US">
                <a:latin typeface="Segoe UI" panose="020B0502040204020203" pitchFamily="34" charset="0"/>
                <a:ea typeface="Microsoft YaHei" panose="020B0503020204020204" pitchFamily="34" charset="-122"/>
              </a:rPr>
              <a:t>组</a:t>
            </a:r>
            <a:r>
              <a:rPr lang="zh-CN" altLang="en-US" dirty="0">
                <a:latin typeface="Segoe UI" panose="020B0502040204020203" pitchFamily="34" charset="0"/>
                <a:ea typeface="Microsoft YaHei" panose="020B0503020204020204" pitchFamily="34" charset="-122"/>
              </a:rPr>
              <a:t>中的文件</a:t>
            </a:r>
          </a:p>
          <a:p>
            <a:pPr lvl="1"/>
            <a:r>
              <a:rPr lang="en-US" altLang="zh-CN">
                <a:latin typeface="Segoe UI" panose="020B0502040204020203" pitchFamily="34" charset="0"/>
                <a:ea typeface="Microsoft YaHei" panose="020B0503020204020204" pitchFamily="34" charset="-122"/>
                <a:hlinkClick r:id="rId5"/>
              </a:rPr>
              <a:t>https://graph.microsoft.com/v1.0/groups/{group-id}/drive</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访问 </a:t>
            </a:r>
            <a:r>
              <a:rPr lang="en-US" altLang="zh-CN">
                <a:latin typeface="Segoe UI" panose="020B0502040204020203" pitchFamily="34" charset="0"/>
                <a:ea typeface="Microsoft YaHei" panose="020B0503020204020204" pitchFamily="34" charset="-122"/>
              </a:rPr>
              <a:t>SharePoint Online </a:t>
            </a:r>
            <a:r>
              <a:rPr lang="zh-CN" altLang="en-US">
                <a:latin typeface="Segoe UI" panose="020B0502040204020203" pitchFamily="34" charset="0"/>
                <a:ea typeface="Microsoft YaHei" panose="020B0503020204020204" pitchFamily="34" charset="-122"/>
              </a:rPr>
              <a:t>站点</a:t>
            </a:r>
            <a:r>
              <a:rPr lang="zh-CN" altLang="en-US" dirty="0">
                <a:latin typeface="Segoe UI" panose="020B0502040204020203" pitchFamily="34" charset="0"/>
                <a:ea typeface="Microsoft YaHei" panose="020B0503020204020204" pitchFamily="34" charset="-122"/>
              </a:rPr>
              <a:t>集中的文件</a:t>
            </a:r>
          </a:p>
          <a:p>
            <a:pPr lvl="1"/>
            <a:r>
              <a:rPr lang="en-US" altLang="zh-CN">
                <a:latin typeface="Segoe UI" panose="020B0502040204020203" pitchFamily="34" charset="0"/>
                <a:ea typeface="Microsoft YaHei" panose="020B0503020204020204" pitchFamily="34" charset="-122"/>
                <a:hlinkClick r:id="rId6"/>
              </a:rPr>
              <a:t>https://graph.microsoft.com/v1.0/sites/{site-id}/drive</a:t>
            </a:r>
            <a:r>
              <a:rPr lang="zh-CN" altLang="en-US">
                <a:latin typeface="Segoe UI" panose="020B0502040204020203" pitchFamily="34" charset="0"/>
                <a:ea typeface="Microsoft YaHei" panose="020B0503020204020204" pitchFamily="34" charset="-122"/>
              </a:rPr>
              <a:t> </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070627650"/>
      </p:ext>
    </p:extLst>
  </p:cSld>
  <p:clrMapOvr>
    <a:overrideClrMapping bg1="lt1" tx1="dk1" bg2="lt2" tx2="dk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将文件上传</a:t>
            </a:r>
            <a:r>
              <a:rPr lang="zh-CN" altLang="en-US" b="1" spc="0">
                <a:latin typeface="Segoe UI Semibold" panose="020B0702040204020203" pitchFamily="34" charset="0"/>
                <a:ea typeface="Microsoft YaHei" panose="020B0503020204020204" pitchFamily="34" charset="-122"/>
              </a:rPr>
              <a:t>到 </a:t>
            </a:r>
            <a:r>
              <a:rPr lang="en-US" altLang="zh-CN" b="1" spc="0">
                <a:latin typeface="Segoe UI Semibold" panose="020B0702040204020203" pitchFamily="34" charset="0"/>
                <a:ea typeface="Microsoft YaHei" panose="020B0503020204020204" pitchFamily="34" charset="-122"/>
              </a:rPr>
              <a:t>OneDrive</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7636046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838946" y="365560"/>
            <a:ext cx="10514108" cy="1325375"/>
          </a:xfrm>
        </p:spPr>
        <p:txBody>
          <a:bodyPr>
            <a:normAutofit/>
          </a:bodyPr>
          <a:lstStyle/>
          <a:p>
            <a:r>
              <a:rPr lang="en-US" altLang="zh-CN" b="1">
                <a:latin typeface="Segoe UI Semibold" panose="020B0702040204020203" pitchFamily="34" charset="0"/>
                <a:ea typeface="Microsoft YaHei" panose="020B0503020204020204" pitchFamily="34" charset="-122"/>
              </a:rPr>
              <a:t>Microsoft Graph</a:t>
            </a:r>
            <a:r>
              <a:rPr lang="zh-CN" altLang="en-US" b="1">
                <a:latin typeface="Segoe UI Semibold" panose="020B0702040204020203" pitchFamily="34" charset="0"/>
                <a:ea typeface="Microsoft YaHei" panose="020B0503020204020204" pitchFamily="34" charset="-122"/>
              </a:rPr>
              <a:t>：通往 </a:t>
            </a:r>
            <a:r>
              <a:rPr lang="en-US" altLang="zh-CN" b="1">
                <a:latin typeface="Segoe UI Semibold" panose="020B0702040204020203" pitchFamily="34" charset="0"/>
                <a:ea typeface="Microsoft YaHei" panose="020B0503020204020204" pitchFamily="34" charset="-122"/>
              </a:rPr>
              <a:t>Microsoft </a:t>
            </a:r>
            <a:r>
              <a:rPr lang="zh-CN" altLang="en-US" b="1">
                <a:latin typeface="Segoe UI Semibold" panose="020B0702040204020203" pitchFamily="34" charset="0"/>
                <a:ea typeface="Microsoft YaHei" panose="020B0503020204020204" pitchFamily="34" charset="-122"/>
              </a:rPr>
              <a:t>云</a:t>
            </a:r>
            <a:r>
              <a:rPr lang="zh-CN" altLang="en-US" b="1" dirty="0">
                <a:latin typeface="Segoe UI Semibold" panose="020B0702040204020203" pitchFamily="34" charset="0"/>
                <a:ea typeface="Microsoft YaHei" panose="020B0503020204020204" pitchFamily="34" charset="-122"/>
              </a:rPr>
              <a:t>中数据的通道 </a:t>
            </a:r>
            <a:br>
              <a:rPr lang="zh-CN" altLang="en-US" b="1" dirty="0">
                <a:latin typeface="Segoe UI Semibold" panose="020B0702040204020203" pitchFamily="34" charset="0"/>
                <a:ea typeface="Microsoft YaHei" panose="020B0503020204020204" pitchFamily="34" charset="-122"/>
              </a:rPr>
            </a:br>
            <a:endParaRPr lang="zh-CN" altLang="en-US" b="1" dirty="0">
              <a:latin typeface="Segoe UI Semibold" panose="020B0702040204020203" pitchFamily="34" charset="0"/>
              <a:ea typeface="Microsoft YaHei" panose="020B0503020204020204" pitchFamily="34" charset="-122"/>
            </a:endParaRPr>
          </a:p>
        </p:txBody>
      </p:sp>
      <p:sp>
        <p:nvSpPr>
          <p:cNvPr id="4" name="Rectangle 3" descr="Microsoft Graph is the gateway to your data in the Microsoft Cloud -- Office 365, Windows 10 and EMS. ">
            <a:extLst>
              <a:ext uri="{FF2B5EF4-FFF2-40B4-BE49-F238E27FC236}">
                <a16:creationId xmlns:a16="http://schemas.microsoft.com/office/drawing/2014/main" id="{0048841F-BC01-46B4-A59E-D0A47B5BCCED}"/>
              </a:ext>
            </a:extLst>
          </p:cNvPr>
          <p:cNvSpPr/>
          <p:nvPr/>
        </p:nvSpPr>
        <p:spPr bwMode="auto">
          <a:xfrm>
            <a:off x="21782" y="1650901"/>
            <a:ext cx="11908803" cy="5051390"/>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1961"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nvGrpSpPr>
          <p:cNvPr id="2" name="Group 1">
            <a:extLst>
              <a:ext uri="{FF2B5EF4-FFF2-40B4-BE49-F238E27FC236}">
                <a16:creationId xmlns:a16="http://schemas.microsoft.com/office/drawing/2014/main" id="{E7BC73DF-5428-4872-80AF-DDE17BD5E56F}"/>
              </a:ext>
              <a:ext uri="{C183D7F6-B498-43B3-948B-1728B52AA6E4}">
                <adec:decorative xmlns:adec="http://schemas.microsoft.com/office/drawing/2017/decorative" val="1"/>
              </a:ext>
            </a:extLst>
          </p:cNvPr>
          <p:cNvGrpSpPr/>
          <p:nvPr/>
        </p:nvGrpSpPr>
        <p:grpSpPr>
          <a:xfrm>
            <a:off x="326030" y="1161734"/>
            <a:ext cx="11457722" cy="4469612"/>
            <a:chOff x="332567" y="1184532"/>
            <a:chExt cx="11687473" cy="4559237"/>
          </a:xfrm>
        </p:grpSpPr>
        <p:pic>
          <p:nvPicPr>
            <p:cNvPr id="3" name="Picture 2">
              <a:extLst>
                <a:ext uri="{FF2B5EF4-FFF2-40B4-BE49-F238E27FC236}">
                  <a16:creationId xmlns:a16="http://schemas.microsoft.com/office/drawing/2014/main" id="{9137E7D9-FA57-4F6D-A16D-CD0E9377DC2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32567" y="1317878"/>
              <a:ext cx="11526900" cy="292591"/>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9062" y="2117016"/>
              <a:ext cx="3092249" cy="2233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用户、组、组织</a:t>
              </a: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Outlook</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SharePoint</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OneDrive</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Teams</a:t>
              </a:r>
              <a:endPar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Planner</a:t>
              </a:r>
              <a:endPar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Excel</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en-US" altLang="zh-CN" sz="1567" b="1" dirty="0">
                  <a:solidFill>
                    <a:srgbClr val="1A1A1A"/>
                  </a:solidFill>
                  <a:latin typeface="Segoe UI" panose="020B0502040204020203" pitchFamily="34" charset="0"/>
                  <a:ea typeface="Microsoft YaHei" panose="020B0503020204020204" pitchFamily="34" charset="-122"/>
                  <a:cs typeface="Segoe UI" pitchFamily="34" charset="0"/>
                </a:rPr>
                <a:t>OneNote</a:t>
              </a:r>
              <a:endParaRPr lang="zh-CN" altLang="en-US" sz="1765" dirty="0">
                <a:solidFill>
                  <a:srgbClr val="1A1A1A"/>
                </a:solidFill>
                <a:latin typeface="Segoe UI" panose="020B0502040204020203" pitchFamily="34" charset="0"/>
                <a:ea typeface="Microsoft YaHei" panose="020B0503020204020204" pitchFamily="34" charset="-122"/>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568" y="2171665"/>
              <a:ext cx="1967243" cy="1850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179259" bIns="143407" numCol="1" spcCol="0" rtlCol="0" fromWordArt="0" anchor="t" anchorCtr="0" forceAA="0" compatLnSpc="1">
              <a:prstTxWarp prst="textNoShape">
                <a:avLst/>
              </a:prstTxWarp>
              <a:noAutofit/>
            </a:bodyPr>
            <a:lstStyle/>
            <a:p>
              <a:pPr defTabSz="913927" fontAlgn="base">
                <a:lnSpc>
                  <a:spcPct val="90000"/>
                </a:lnSpc>
                <a:spcBef>
                  <a:spcPts val="588"/>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活动</a:t>
              </a:r>
            </a:p>
            <a:p>
              <a:pPr defTabSz="913927" fontAlgn="base">
                <a:lnSpc>
                  <a:spcPct val="90000"/>
                </a:lnSpc>
                <a:spcBef>
                  <a:spcPts val="588"/>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设备中继 </a:t>
              </a:r>
            </a:p>
            <a:p>
              <a:pPr defTabSz="913927" fontAlgn="base">
                <a:lnSpc>
                  <a:spcPct val="90000"/>
                </a:lnSpc>
                <a:spcBef>
                  <a:spcPts val="588"/>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命令</a:t>
              </a:r>
            </a:p>
            <a:p>
              <a:pPr defTabSz="913927" fontAlgn="base">
                <a:lnSpc>
                  <a:spcPct val="90000"/>
                </a:lnSpc>
                <a:spcBef>
                  <a:spcPts val="588"/>
                </a:spcBef>
                <a:spcAft>
                  <a:spcPct val="0"/>
                </a:spcAft>
                <a:defRPr/>
              </a:pPr>
              <a:r>
                <a:rPr lang="zh-CN" altLang="en-US" sz="1567" dirty="0">
                  <a:solidFill>
                    <a:srgbClr val="1A1A1A"/>
                  </a:solidFill>
                  <a:latin typeface="Segoe UI" panose="020B0502040204020203" pitchFamily="34" charset="0"/>
                  <a:ea typeface="Microsoft YaHei" panose="020B0503020204020204" pitchFamily="34" charset="-122"/>
                  <a:cs typeface="Segoe UI" pitchFamily="34" charset="0"/>
                </a:rPr>
                <a:t>通知</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179" y="2171663"/>
              <a:ext cx="3185053" cy="1638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r>
                <a:rPr lang="en-US" altLang="zh-CN" sz="1567" b="1">
                  <a:solidFill>
                    <a:srgbClr val="1A1A1A"/>
                  </a:solidFill>
                  <a:latin typeface="Segoe UI" panose="020B0502040204020203" pitchFamily="34" charset="0"/>
                  <a:ea typeface="Microsoft YaHei" panose="020B0503020204020204" pitchFamily="34" charset="-122"/>
                  <a:cs typeface="Segoe UI" pitchFamily="34" charset="0"/>
                </a:rPr>
                <a:t>Azure AD</a:t>
              </a:r>
            </a:p>
            <a:p>
              <a:pPr defTabSz="913927" fontAlgn="base">
                <a:spcBef>
                  <a:spcPct val="0"/>
                </a:spcBef>
                <a:spcAft>
                  <a:spcPct val="0"/>
                </a:spcAft>
                <a:defRPr/>
              </a:pPr>
              <a:r>
                <a:rPr lang="en-US" altLang="zh-CN" sz="1567" b="1">
                  <a:solidFill>
                    <a:srgbClr val="1A1A1A"/>
                  </a:solidFill>
                  <a:latin typeface="Segoe UI" panose="020B0502040204020203" pitchFamily="34" charset="0"/>
                  <a:ea typeface="Microsoft YaHei" panose="020B0503020204020204" pitchFamily="34" charset="-122"/>
                  <a:cs typeface="Segoe UI" pitchFamily="34" charset="0"/>
                </a:rPr>
                <a:t>Intune</a:t>
              </a: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a:p>
              <a:pPr defTabSz="913927" fontAlgn="base">
                <a:spcBef>
                  <a:spcPct val="0"/>
                </a:spcBef>
                <a:spcAft>
                  <a:spcPct val="0"/>
                </a:spcAft>
                <a:defRPr/>
              </a:pPr>
              <a:r>
                <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rPr>
                <a:t>身份管理</a:t>
              </a:r>
            </a:p>
            <a:p>
              <a:pPr defTabSz="913927" fontAlgn="base">
                <a:spcBef>
                  <a:spcPct val="0"/>
                </a:spcBef>
                <a:spcAft>
                  <a:spcPct val="0"/>
                </a:spcAft>
                <a:defRPr/>
              </a:pPr>
              <a:r>
                <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rPr>
                <a:t>高级威胁分析</a:t>
              </a:r>
            </a:p>
            <a:p>
              <a:pPr defTabSz="913927" fontAlgn="base">
                <a:spcBef>
                  <a:spcPct val="0"/>
                </a:spcBef>
                <a:spcAft>
                  <a:spcPct val="0"/>
                </a:spcAft>
                <a:defRPr/>
              </a:pPr>
              <a:r>
                <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rPr>
                <a:t>高级威胁防护</a:t>
              </a:r>
            </a:p>
            <a:p>
              <a:pPr defTabSz="913927" fontAlgn="base">
                <a:spcBef>
                  <a:spcPct val="0"/>
                </a:spcBef>
                <a:spcAft>
                  <a:spcPct val="0"/>
                </a:spcAft>
                <a:defRPr/>
              </a:pPr>
              <a:endParaRPr lang="zh-CN" altLang="en-US" sz="1567" b="1" dirty="0">
                <a:solidFill>
                  <a:srgbClr val="1A1A1A"/>
                </a:solidFill>
                <a:latin typeface="Segoe UI" panose="020B0502040204020203" pitchFamily="34" charset="0"/>
                <a:ea typeface="Microsoft YaHei" panose="020B0503020204020204" pitchFamily="34" charset="-122"/>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80131" y="4535763"/>
              <a:ext cx="2263766" cy="1208006"/>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邮件和日历  </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联系人和任务</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站点和列表</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驱动器和文件</a:t>
              </a:r>
            </a:p>
          </p:txBody>
        </p:sp>
        <p:sp>
          <p:nvSpPr>
            <p:cNvPr id="11" name="Rectangle 10">
              <a:extLst>
                <a:ext uri="{FF2B5EF4-FFF2-40B4-BE49-F238E27FC236}">
                  <a16:creationId xmlns:a16="http://schemas.microsoft.com/office/drawing/2014/main" id="{197C4FDA-1EF6-4927-872A-D6E4C8C88E22}"/>
                </a:ext>
              </a:extLst>
            </p:cNvPr>
            <p:cNvSpPr/>
            <p:nvPr/>
          </p:nvSpPr>
          <p:spPr>
            <a:xfrm>
              <a:off x="3113233" y="4535763"/>
              <a:ext cx="1967243" cy="1208006"/>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通道和消息</a:t>
              </a:r>
              <a:endParaRPr lang="zh-CN" altLang="en-US" sz="1371" b="1" dirty="0">
                <a:solidFill>
                  <a:srgbClr val="1A1A1A"/>
                </a:solidFill>
                <a:latin typeface="Microsoft YaHei" panose="020B0503020204020204" pitchFamily="34" charset="-122"/>
                <a:ea typeface="Microsoft YaHei" panose="020B0503020204020204" pitchFamily="34" charset="-122"/>
                <a:cs typeface="Segoe UI" pitchFamily="34" charset="0"/>
              </a:endParaRPr>
            </a:p>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任务和计划</a:t>
              </a:r>
              <a:endParaRPr lang="zh-CN" altLang="en-US" sz="1371" b="1" dirty="0">
                <a:solidFill>
                  <a:srgbClr val="1A1A1A"/>
                </a:solidFill>
                <a:latin typeface="Microsoft YaHei" panose="020B0503020204020204" pitchFamily="34" charset="-122"/>
                <a:ea typeface="Microsoft YaHei" panose="020B0503020204020204" pitchFamily="34" charset="-122"/>
                <a:cs typeface="Segoe UI" pitchFamily="34" charset="0"/>
              </a:endParaRPr>
            </a:p>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电子表格</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注意事项</a:t>
              </a:r>
              <a:r>
                <a:rPr lang="zh-CN" altLang="en-US" sz="1371">
                  <a:solidFill>
                    <a:srgbClr val="1A1A1A"/>
                  </a:solidFill>
                  <a:latin typeface="Segoe UI" panose="020B0502040204020203" pitchFamily="34" charset="0"/>
                  <a:ea typeface="Microsoft YaHei" panose="020B0503020204020204" pitchFamily="34" charset="-122"/>
                  <a:cs typeface="Segoe UI" pitchFamily="34" charset="0"/>
                </a:rPr>
                <a:t>，等等</a:t>
              </a:r>
              <a:r>
                <a:rPr lang="en-US" altLang="zh-CN" sz="1371">
                  <a:solidFill>
                    <a:srgbClr val="1A1A1A"/>
                  </a:solidFill>
                  <a:latin typeface="Segoe UI" panose="020B0502040204020203" pitchFamily="34" charset="0"/>
                  <a:ea typeface="Microsoft YaHei" panose="020B0503020204020204" pitchFamily="34" charset="-122"/>
                  <a:cs typeface="Segoe UI" pitchFamily="34" charset="0"/>
                </a:rPr>
                <a:t>...</a:t>
              </a:r>
              <a:endPar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endParaRPr>
            </a:p>
          </p:txBody>
        </p:sp>
        <p:sp>
          <p:nvSpPr>
            <p:cNvPr id="12" name="Rectangle 11">
              <a:extLst>
                <a:ext uri="{FF2B5EF4-FFF2-40B4-BE49-F238E27FC236}">
                  <a16:creationId xmlns:a16="http://schemas.microsoft.com/office/drawing/2014/main" id="{D27D6B41-730A-4193-840B-DFFEADADA180}"/>
                </a:ext>
              </a:extLst>
            </p:cNvPr>
            <p:cNvSpPr/>
            <p:nvPr/>
          </p:nvSpPr>
          <p:spPr>
            <a:xfrm>
              <a:off x="5449813" y="4535763"/>
              <a:ext cx="2068704" cy="1208006"/>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身份管理</a:t>
              </a:r>
            </a:p>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访问控制</a:t>
              </a:r>
            </a:p>
            <a:p>
              <a:pPr defTabSz="913927" fontAlgn="base">
                <a:spcBef>
                  <a:spcPts val="575"/>
                </a:spcBef>
                <a:spcAft>
                  <a:spcPct val="0"/>
                </a:spcAft>
                <a:defRPr/>
              </a:pPr>
              <a:r>
                <a:rPr lang="zh-CN" altLang="en-US" sz="1371" dirty="0">
                  <a:solidFill>
                    <a:srgbClr val="1A1A1A"/>
                  </a:solidFill>
                  <a:latin typeface="Microsoft YaHei" panose="020B0503020204020204" pitchFamily="34" charset="-122"/>
                  <a:ea typeface="Microsoft YaHei" panose="020B0503020204020204" pitchFamily="34" charset="-122"/>
                  <a:cs typeface="Segoe UI" pitchFamily="34" charset="0"/>
                </a:rPr>
                <a:t>同步</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rPr>
                <a:t>领域</a:t>
              </a:r>
            </a:p>
          </p:txBody>
        </p:sp>
        <p:sp>
          <p:nvSpPr>
            <p:cNvPr id="13" name="Rectangle 12">
              <a:extLst>
                <a:ext uri="{FF2B5EF4-FFF2-40B4-BE49-F238E27FC236}">
                  <a16:creationId xmlns:a16="http://schemas.microsoft.com/office/drawing/2014/main" id="{49C613C8-45A6-495F-9E37-491FC4C20B6C}"/>
                </a:ext>
              </a:extLst>
            </p:cNvPr>
            <p:cNvSpPr/>
            <p:nvPr/>
          </p:nvSpPr>
          <p:spPr>
            <a:xfrm>
              <a:off x="7887853" y="4535763"/>
              <a:ext cx="2438335" cy="1208006"/>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行政管理单位</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应用和设备</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高级威胁分析</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高级威胁防护 </a:t>
              </a:r>
            </a:p>
          </p:txBody>
        </p:sp>
        <p:sp>
          <p:nvSpPr>
            <p:cNvPr id="14" name="Rectangle 13">
              <a:extLst>
                <a:ext uri="{FF2B5EF4-FFF2-40B4-BE49-F238E27FC236}">
                  <a16:creationId xmlns:a16="http://schemas.microsoft.com/office/drawing/2014/main" id="{F095E92A-49F7-4461-A9CE-B416C97F0B6C}"/>
                </a:ext>
              </a:extLst>
            </p:cNvPr>
            <p:cNvSpPr/>
            <p:nvPr/>
          </p:nvSpPr>
          <p:spPr>
            <a:xfrm>
              <a:off x="10695525" y="4535763"/>
              <a:ext cx="1324515" cy="909928"/>
            </a:xfrm>
            <a:prstGeom prst="rect">
              <a:avLst/>
            </a:prstGeom>
          </p:spPr>
          <p:txBody>
            <a:bodyPr wrap="square">
              <a:spAutoFit/>
            </a:bodyPr>
            <a:lstStyle/>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警报</a:t>
              </a:r>
            </a:p>
            <a:p>
              <a:pPr defTabSz="913927" fontAlgn="base">
                <a:spcBef>
                  <a:spcPts val="575"/>
                </a:spcBef>
                <a:spcAft>
                  <a:spcPct val="0"/>
                </a:spcAft>
                <a:defRPr/>
              </a:pPr>
              <a:r>
                <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rPr>
                <a:t>策略</a:t>
              </a:r>
            </a:p>
            <a:p>
              <a:pPr defTabSz="913927" fontAlgn="base">
                <a:spcBef>
                  <a:spcPts val="575"/>
                </a:spcBef>
                <a:spcAft>
                  <a:spcPct val="0"/>
                </a:spcAft>
                <a:defRPr/>
              </a:pPr>
              <a:r>
                <a:rPr lang="zh-CN" altLang="en-US" sz="1371">
                  <a:solidFill>
                    <a:srgbClr val="1A1A1A"/>
                  </a:solidFill>
                  <a:latin typeface="Segoe UI" panose="020B0502040204020203" pitchFamily="34" charset="0"/>
                  <a:ea typeface="Microsoft YaHei" panose="020B0503020204020204" pitchFamily="34" charset="-122"/>
                  <a:cs typeface="Segoe UI" pitchFamily="34" charset="0"/>
                </a:rPr>
                <a:t>以及更多</a:t>
              </a:r>
              <a:r>
                <a:rPr lang="en-US" altLang="zh-CN" sz="1371">
                  <a:solidFill>
                    <a:srgbClr val="1A1A1A"/>
                  </a:solidFill>
                  <a:latin typeface="Segoe UI" panose="020B0502040204020203" pitchFamily="34" charset="0"/>
                  <a:ea typeface="Microsoft YaHei" panose="020B0503020204020204" pitchFamily="34" charset="-122"/>
                  <a:cs typeface="Segoe UI" pitchFamily="34" charset="0"/>
                </a:rPr>
                <a:t>……</a:t>
              </a:r>
              <a:endParaRPr lang="zh-CN" altLang="en-US" sz="1371" dirty="0">
                <a:solidFill>
                  <a:srgbClr val="1A1A1A"/>
                </a:solidFill>
                <a:latin typeface="Segoe UI" panose="020B0502040204020203" pitchFamily="34" charset="0"/>
                <a:ea typeface="Microsoft YaHei" panose="020B0503020204020204" pitchFamily="34" charset="-122"/>
                <a:cs typeface="Segoe UI" pitchFamily="34" charset="0"/>
              </a:endParaRPr>
            </a:p>
          </p:txBody>
        </p:sp>
        <p:sp>
          <p:nvSpPr>
            <p:cNvPr id="15" name="Rectangle 14">
              <a:extLst>
                <a:ext uri="{FF2B5EF4-FFF2-40B4-BE49-F238E27FC236}">
                  <a16:creationId xmlns:a16="http://schemas.microsoft.com/office/drawing/2014/main" id="{99E88B8E-D9D1-40E8-A8EE-48E3F8E8C9E2}"/>
                </a:ext>
              </a:extLst>
            </p:cNvPr>
            <p:cNvSpPr/>
            <p:nvPr/>
          </p:nvSpPr>
          <p:spPr>
            <a:xfrm>
              <a:off x="585233" y="1771611"/>
              <a:ext cx="1310547" cy="408075"/>
            </a:xfrm>
            <a:prstGeom prst="rect">
              <a:avLst/>
            </a:prstGeom>
          </p:spPr>
          <p:txBody>
            <a:bodyPr wrap="none" lIns="0">
              <a:spAutoFit/>
            </a:bodyPr>
            <a:lstStyle/>
            <a:p>
              <a:pPr defTabSz="913927" fontAlgn="base">
                <a:spcBef>
                  <a:spcPct val="0"/>
                </a:spcBef>
                <a:spcAft>
                  <a:spcPct val="0"/>
                </a:spcAft>
                <a:defRPr/>
              </a:pPr>
              <a:r>
                <a:rPr lang="en-US" altLang="zh-CN" sz="1961" b="1">
                  <a:solidFill>
                    <a:srgbClr val="0078D4"/>
                  </a:solidFill>
                  <a:latin typeface="Segoe UI Semibold" panose="020B0702040204020203" pitchFamily="34" charset="0"/>
                  <a:ea typeface="Microsoft YaHei" panose="020B0503020204020204" pitchFamily="34" charset="-122"/>
                  <a:cs typeface="Segoe UI" pitchFamily="34" charset="0"/>
                </a:rPr>
                <a:t>Office 365</a:t>
              </a:r>
              <a:endParaRPr lang="zh-CN" altLang="en-US" sz="1961" b="1" dirty="0">
                <a:solidFill>
                  <a:srgbClr val="0078D4"/>
                </a:solidFill>
                <a:latin typeface="Segoe UI Semibold" panose="020B0702040204020203" pitchFamily="34" charset="0"/>
                <a:ea typeface="Microsoft YaHei" panose="020B0503020204020204" pitchFamily="34" charset="-122"/>
                <a:cs typeface="Segoe UI" pitchFamily="34" charset="0"/>
              </a:endParaRPr>
            </a:p>
          </p:txBody>
        </p:sp>
        <p:sp>
          <p:nvSpPr>
            <p:cNvPr id="16" name="Rectangle 15">
              <a:extLst>
                <a:ext uri="{FF2B5EF4-FFF2-40B4-BE49-F238E27FC236}">
                  <a16:creationId xmlns:a16="http://schemas.microsoft.com/office/drawing/2014/main" id="{4C697C76-6132-49E3-BBAF-6F95C260D78A}"/>
                </a:ext>
              </a:extLst>
            </p:cNvPr>
            <p:cNvSpPr/>
            <p:nvPr/>
          </p:nvSpPr>
          <p:spPr>
            <a:xfrm>
              <a:off x="4495569" y="1773752"/>
              <a:ext cx="1514912" cy="408075"/>
            </a:xfrm>
            <a:prstGeom prst="rect">
              <a:avLst/>
            </a:prstGeom>
          </p:spPr>
          <p:txBody>
            <a:bodyPr wrap="none" lIns="0">
              <a:spAutoFit/>
            </a:bodyPr>
            <a:lstStyle/>
            <a:p>
              <a:pPr defTabSz="913927" fontAlgn="base">
                <a:spcBef>
                  <a:spcPct val="0"/>
                </a:spcBef>
                <a:spcAft>
                  <a:spcPct val="0"/>
                </a:spcAft>
                <a:defRPr/>
              </a:pPr>
              <a:r>
                <a:rPr lang="en-US" altLang="zh-CN" sz="1961" b="1">
                  <a:solidFill>
                    <a:srgbClr val="0078D4"/>
                  </a:solidFill>
                  <a:latin typeface="Segoe UI Semibold" panose="020B0702040204020203" pitchFamily="34" charset="0"/>
                  <a:ea typeface="Microsoft YaHei" panose="020B0503020204020204" pitchFamily="34" charset="-122"/>
                  <a:cs typeface="Segoe UI" pitchFamily="34" charset="0"/>
                </a:rPr>
                <a:t>Windows 10</a:t>
              </a:r>
              <a:endParaRPr lang="zh-CN" altLang="en-US" sz="1961" b="1" dirty="0">
                <a:solidFill>
                  <a:srgbClr val="0078D4"/>
                </a:solidFill>
                <a:latin typeface="Segoe UI Semibold" panose="020B0702040204020203" pitchFamily="34" charset="0"/>
                <a:ea typeface="Microsoft YaHei" panose="020B0503020204020204" pitchFamily="34" charset="-122"/>
                <a:cs typeface="Segoe UI" pitchFamily="34" charset="0"/>
              </a:endParaRPr>
            </a:p>
          </p:txBody>
        </p:sp>
        <p:sp>
          <p:nvSpPr>
            <p:cNvPr id="17" name="Rectangle 16">
              <a:extLst>
                <a:ext uri="{FF2B5EF4-FFF2-40B4-BE49-F238E27FC236}">
                  <a16:creationId xmlns:a16="http://schemas.microsoft.com/office/drawing/2014/main" id="{D4EC0DEC-45D8-4272-AD92-26AD00B5D955}"/>
                </a:ext>
              </a:extLst>
            </p:cNvPr>
            <p:cNvSpPr/>
            <p:nvPr/>
          </p:nvSpPr>
          <p:spPr>
            <a:xfrm>
              <a:off x="7913180" y="1788619"/>
              <a:ext cx="2466783" cy="401984"/>
            </a:xfrm>
            <a:prstGeom prst="rect">
              <a:avLst/>
            </a:prstGeom>
          </p:spPr>
          <p:txBody>
            <a:bodyPr wrap="none" lIns="0">
              <a:spAutoFit/>
            </a:bodyPr>
            <a:lstStyle/>
            <a:p>
              <a:pPr defTabSz="913927" fontAlgn="base">
                <a:spcBef>
                  <a:spcPct val="0"/>
                </a:spcBef>
                <a:spcAft>
                  <a:spcPct val="0"/>
                </a:spcAft>
                <a:defRPr/>
              </a:pPr>
              <a:r>
                <a:rPr lang="zh-CN" altLang="en-US" sz="1961" b="1" dirty="0">
                  <a:solidFill>
                    <a:srgbClr val="0078D4"/>
                  </a:solidFill>
                  <a:latin typeface="Segoe UI Semibold" panose="020B0702040204020203" pitchFamily="34" charset="0"/>
                  <a:ea typeface="Microsoft YaHei" panose="020B0503020204020204" pitchFamily="34" charset="-122"/>
                  <a:cs typeface="Segoe UI" pitchFamily="34" charset="0"/>
                </a:rPr>
                <a:t>企业移动</a:t>
              </a:r>
              <a:r>
                <a:rPr lang="zh-CN" altLang="en-US" sz="1961" b="1">
                  <a:solidFill>
                    <a:srgbClr val="0078D4"/>
                  </a:solidFill>
                  <a:latin typeface="Segoe UI Semibold" panose="020B0702040204020203" pitchFamily="34" charset="0"/>
                  <a:ea typeface="Microsoft YaHei" panose="020B0503020204020204" pitchFamily="34" charset="-122"/>
                  <a:cs typeface="Segoe UI" pitchFamily="34" charset="0"/>
                </a:rPr>
                <a:t>性 </a:t>
              </a:r>
              <a:r>
                <a:rPr lang="en-US" altLang="zh-CN" sz="1961" b="1">
                  <a:solidFill>
                    <a:srgbClr val="0078D4"/>
                  </a:solidFill>
                  <a:latin typeface="Segoe UI Semibold" panose="020B0702040204020203" pitchFamily="34" charset="0"/>
                  <a:ea typeface="Microsoft YaHei" panose="020B0503020204020204" pitchFamily="34" charset="-122"/>
                  <a:cs typeface="Segoe UI" pitchFamily="34" charset="0"/>
                </a:rPr>
                <a:t>+ </a:t>
              </a:r>
              <a:r>
                <a:rPr lang="zh-CN" altLang="en-US" sz="1961" b="1">
                  <a:solidFill>
                    <a:srgbClr val="0078D4"/>
                  </a:solidFill>
                  <a:latin typeface="Segoe UI Semibold" panose="020B0702040204020203" pitchFamily="34" charset="0"/>
                  <a:ea typeface="Microsoft YaHei" panose="020B0503020204020204" pitchFamily="34" charset="-122"/>
                  <a:cs typeface="Segoe UI" pitchFamily="34" charset="0"/>
                </a:rPr>
                <a:t>安全性</a:t>
              </a:r>
              <a:endParaRPr lang="zh-CN" altLang="en-US" sz="1961" b="1" dirty="0">
                <a:solidFill>
                  <a:srgbClr val="0078D4"/>
                </a:solidFill>
                <a:latin typeface="Segoe UI Semibold" panose="020B0702040204020203" pitchFamily="34" charset="0"/>
                <a:ea typeface="Microsoft YaHei" panose="020B0503020204020204" pitchFamily="34" charset="-122"/>
                <a:cs typeface="Segoe UI" pitchFamily="34" charset="0"/>
              </a:endParaRPr>
            </a:p>
          </p:txBody>
        </p:sp>
        <p:sp>
          <p:nvSpPr>
            <p:cNvPr id="18" name="Rounded Rectangle 13">
              <a:extLst>
                <a:ext uri="{FF2B5EF4-FFF2-40B4-BE49-F238E27FC236}">
                  <a16:creationId xmlns:a16="http://schemas.microsoft.com/office/drawing/2014/main" id="{6E548463-53D4-4DF1-9F68-DEF6CBA18AFE}"/>
                </a:ext>
                <a:ext uri="{C183D7F6-B498-43B3-948B-1728B52AA6E4}">
                  <adec:decorative xmlns:adec="http://schemas.microsoft.com/office/drawing/2017/decorative" val="1"/>
                </a:ext>
              </a:extLst>
            </p:cNvPr>
            <p:cNvSpPr/>
            <p:nvPr/>
          </p:nvSpPr>
          <p:spPr>
            <a:xfrm>
              <a:off x="4007238" y="1184532"/>
              <a:ext cx="4231433" cy="470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defTabSz="896043">
                <a:defRPr/>
              </a:pPr>
              <a:r>
                <a:rPr lang="en-US" altLang="zh-CN" sz="2353">
                  <a:solidFill>
                    <a:srgbClr val="1A1A1A"/>
                  </a:solidFill>
                  <a:latin typeface="Segoe UI" panose="020B0502040204020203" pitchFamily="34" charset="0"/>
                  <a:ea typeface="Microsoft YaHei" panose="020B0503020204020204" pitchFamily="34" charset="-122"/>
                </a:rPr>
                <a:t>https://graph.microsoft.com</a:t>
              </a:r>
              <a:endParaRPr lang="zh-CN" altLang="en-US" sz="2353" dirty="0">
                <a:solidFill>
                  <a:srgbClr val="1A1A1A"/>
                </a:solidFill>
                <a:latin typeface="Segoe UI" panose="020B0502040204020203" pitchFamily="34" charset="0"/>
                <a:ea typeface="Microsoft YaHei" panose="020B0503020204020204" pitchFamily="34" charset="-122"/>
              </a:endParaRPr>
            </a:p>
          </p:txBody>
        </p:sp>
        <p:cxnSp>
          <p:nvCxnSpPr>
            <p:cNvPr id="19" name="Straight Connector 18">
              <a:extLst>
                <a:ext uri="{FF2B5EF4-FFF2-40B4-BE49-F238E27FC236}">
                  <a16:creationId xmlns:a16="http://schemas.microsoft.com/office/drawing/2014/main" id="{A2E1D137-6EE2-47CC-9F7C-2613EE76B7B8}"/>
                </a:ext>
                <a:ext uri="{C183D7F6-B498-43B3-948B-1728B52AA6E4}">
                  <adec:decorative xmlns:adec="http://schemas.microsoft.com/office/drawing/2017/decorative" val="1"/>
                </a:ext>
              </a:extLst>
            </p:cNvPr>
            <p:cNvCxnSpPr>
              <a:cxnSpLocks/>
            </p:cNvCxnSpPr>
            <p:nvPr/>
          </p:nvCxnSpPr>
          <p:spPr>
            <a:xfrm>
              <a:off x="332568" y="4463261"/>
              <a:ext cx="11440723"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803158"/>
      </p:ext>
    </p:extLst>
  </p:cSld>
  <p:clrMapOvr>
    <a:overrideClrMapping bg1="lt1" tx1="dk1" bg2="lt2" tx2="dk2" accent1="accent1" accent2="accent2" accent3="accent3" accent4="accent4" accent5="accent5" accent6="accent6" hlink="hlink" folHlink="folHlink"/>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上传不超过 </a:t>
            </a:r>
            <a:r>
              <a:rPr lang="en-US" altLang="zh-CN" b="1" dirty="0">
                <a:latin typeface="Segoe UI Semibold" panose="020B0702040204020203" pitchFamily="34" charset="0"/>
                <a:ea typeface="Microsoft YaHei" panose="020B0503020204020204" pitchFamily="34" charset="-122"/>
              </a:rPr>
              <a:t>4 MB </a:t>
            </a:r>
            <a:r>
              <a:rPr lang="zh-CN" altLang="en-US" b="1" dirty="0">
                <a:latin typeface="Segoe UI Semibold" panose="020B0702040204020203" pitchFamily="34" charset="0"/>
                <a:ea typeface="Microsoft YaHei" panose="020B0503020204020204" pitchFamily="34" charset="-122"/>
              </a:rPr>
              <a:t>的小文件</a:t>
            </a:r>
          </a:p>
        </p:txBody>
      </p:sp>
      <p:sp>
        <p:nvSpPr>
          <p:cNvPr id="3" name="Subtitle"/>
          <p:cNvSpPr>
            <a:spLocks noGrp="1"/>
          </p:cNvSpPr>
          <p:nvPr>
            <p:ph sz="quarter" idx="10"/>
          </p:nvPr>
        </p:nvSpPr>
        <p:spPr>
          <a:xfrm>
            <a:off x="584982" y="1435383"/>
            <a:ext cx="11017275" cy="36208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ltLang="zh-CN" sz="2353">
                <a:latin typeface="Segoe UI" panose="020B0502040204020203" pitchFamily="34" charset="0"/>
                <a:ea typeface="Microsoft YaHei" panose="020B0503020204020204" pitchFamily="34" charset="-122"/>
              </a:rPr>
              <a:t>Microsoft Graph </a:t>
            </a:r>
            <a:r>
              <a:rPr lang="zh-CN" altLang="en-US" sz="2353">
                <a:latin typeface="Segoe UI" panose="020B0502040204020203" pitchFamily="34" charset="0"/>
                <a:ea typeface="Microsoft YaHei" panose="020B0503020204020204" pitchFamily="34" charset="-122"/>
              </a:rPr>
              <a:t>支持</a:t>
            </a:r>
            <a:r>
              <a:rPr lang="zh-CN" altLang="en-US" sz="2353" dirty="0">
                <a:latin typeface="Segoe UI" panose="020B0502040204020203" pitchFamily="34" charset="0"/>
                <a:ea typeface="Microsoft YaHei" panose="020B0503020204020204" pitchFamily="34" charset="-122"/>
              </a:rPr>
              <a:t>使用简单</a:t>
            </a:r>
            <a:r>
              <a:rPr lang="zh-CN" altLang="en-US" sz="2353">
                <a:latin typeface="Segoe UI" panose="020B0502040204020203" pitchFamily="34" charset="0"/>
                <a:ea typeface="Microsoft YaHei" panose="020B0503020204020204" pitchFamily="34" charset="-122"/>
              </a:rPr>
              <a:t>的 </a:t>
            </a:r>
            <a:r>
              <a:rPr lang="en-US" altLang="zh-CN" sz="2353">
                <a:latin typeface="Segoe UI" panose="020B0502040204020203" pitchFamily="34" charset="0"/>
                <a:ea typeface="Microsoft YaHei" panose="020B0503020204020204" pitchFamily="34" charset="-122"/>
              </a:rPr>
              <a:t>HTTP PUT </a:t>
            </a:r>
            <a:r>
              <a:rPr lang="zh-CN" altLang="en-US" sz="2353">
                <a:latin typeface="Segoe UI" panose="020B0502040204020203" pitchFamily="34" charset="0"/>
                <a:ea typeface="Microsoft YaHei" panose="020B0503020204020204" pitchFamily="34" charset="-122"/>
              </a:rPr>
              <a:t>请求</a:t>
            </a:r>
            <a:r>
              <a:rPr lang="zh-CN" altLang="en-US" sz="2353" dirty="0">
                <a:latin typeface="Segoe UI" panose="020B0502040204020203" pitchFamily="34" charset="0"/>
                <a:ea typeface="Microsoft YaHei" panose="020B0503020204020204" pitchFamily="34" charset="-122"/>
              </a:rPr>
              <a:t>上传</a:t>
            </a:r>
            <a:r>
              <a:rPr lang="zh-CN" altLang="en-US" sz="2353">
                <a:latin typeface="Segoe UI" panose="020B0502040204020203" pitchFamily="34" charset="0"/>
                <a:ea typeface="Microsoft YaHei" panose="020B0503020204020204" pitchFamily="34" charset="-122"/>
              </a:rPr>
              <a:t>最大 </a:t>
            </a:r>
            <a:r>
              <a:rPr lang="en-US" altLang="zh-CN" sz="2353">
                <a:latin typeface="Segoe UI" panose="020B0502040204020203" pitchFamily="34" charset="0"/>
                <a:ea typeface="Microsoft YaHei" panose="020B0503020204020204" pitchFamily="34" charset="-122"/>
              </a:rPr>
              <a:t>4 MB </a:t>
            </a:r>
            <a:r>
              <a:rPr lang="zh-CN" altLang="en-US" sz="2353">
                <a:latin typeface="Segoe UI" panose="020B0502040204020203" pitchFamily="34" charset="0"/>
                <a:ea typeface="Microsoft YaHei" panose="020B0503020204020204" pitchFamily="34" charset="-122"/>
              </a:rPr>
              <a:t>的</a:t>
            </a:r>
            <a:r>
              <a:rPr lang="zh-CN" altLang="en-US" sz="2353" dirty="0">
                <a:latin typeface="Segoe UI" panose="020B0502040204020203" pitchFamily="34" charset="0"/>
                <a:ea typeface="Microsoft YaHei" panose="020B0503020204020204" pitchFamily="34" charset="-122"/>
              </a:rPr>
              <a:t>文件。</a:t>
            </a:r>
          </a:p>
        </p:txBody>
      </p:sp>
      <p:sp>
        <p:nvSpPr>
          <p:cNvPr id="4" name="New shape">
            <a:extLst>
              <a:ext uri="{C183D7F6-B498-43B3-948B-1728B52AA6E4}">
                <adec:decorative xmlns:adec="http://schemas.microsoft.com/office/drawing/2017/decorative" val="1"/>
              </a:ext>
            </a:extLst>
          </p:cNvPr>
          <p:cNvSpPr/>
          <p:nvPr/>
        </p:nvSpPr>
        <p:spPr>
          <a:xfrm>
            <a:off x="610378" y="2917587"/>
            <a:ext cx="5180865" cy="220772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 PUT https://graph.microsoft.com/v1.0/me/drive/root:/myNewSmallFile.txt:/content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Content-Type: text/plain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This is a new small file</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57439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400757" y="2917587"/>
            <a:ext cx="5180865" cy="220772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 PUT https://graph.microsoft.com/v1.0/me/drive/items/{item-id}/content</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Content-Type: text/plain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 new small file</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400757" y="257439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上传大于 </a:t>
            </a:r>
            <a:r>
              <a:rPr lang="en-US" altLang="zh-CN" b="1" dirty="0">
                <a:latin typeface="Segoe UI Semibold" panose="020B0702040204020203" pitchFamily="34" charset="0"/>
                <a:ea typeface="Microsoft YaHei" panose="020B0503020204020204" pitchFamily="34" charset="-122"/>
              </a:rPr>
              <a:t>4 MB </a:t>
            </a:r>
            <a:r>
              <a:rPr lang="zh-CN" altLang="en-US" b="1" dirty="0">
                <a:latin typeface="Segoe UI Semibold" panose="020B0702040204020203" pitchFamily="34" charset="0"/>
                <a:ea typeface="Microsoft YaHei" panose="020B0503020204020204" pitchFamily="34" charset="-122"/>
              </a:rPr>
              <a:t>的大文件</a:t>
            </a:r>
          </a:p>
        </p:txBody>
      </p:sp>
      <p:sp>
        <p:nvSpPr>
          <p:cNvPr id="3" name="Subtitle"/>
          <p:cNvSpPr>
            <a:spLocks noGrp="1"/>
          </p:cNvSpPr>
          <p:nvPr>
            <p:ph sz="quarter" idx="10"/>
          </p:nvPr>
        </p:nvSpPr>
        <p:spPr>
          <a:xfrm>
            <a:off x="584982" y="1194881"/>
            <a:ext cx="11017275" cy="724173"/>
          </a:xfrm>
        </p:spPr>
        <p:txBody>
          <a:bodyPr vert="horz" wrap="square" lIns="0" tIns="0" rIns="0" bIns="0" rtlCol="0">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ltLang="zh-CN" sz="2353">
                <a:latin typeface="Segoe UI" panose="020B0502040204020203" pitchFamily="34" charset="0"/>
                <a:ea typeface="Microsoft YaHei" panose="020B0503020204020204" pitchFamily="34" charset="-122"/>
              </a:rPr>
              <a:t>Microsoft Graph </a:t>
            </a:r>
            <a:r>
              <a:rPr lang="zh-CN" altLang="en-US" sz="2353">
                <a:latin typeface="Segoe UI" panose="020B0502040204020203" pitchFamily="34" charset="0"/>
                <a:ea typeface="Microsoft YaHei" panose="020B0503020204020204" pitchFamily="34" charset="-122"/>
              </a:rPr>
              <a:t>还</a:t>
            </a:r>
            <a:r>
              <a:rPr lang="zh-CN" altLang="en-US" sz="2353" dirty="0">
                <a:latin typeface="Segoe UI" panose="020B0502040204020203" pitchFamily="34" charset="0"/>
                <a:ea typeface="Microsoft YaHei" panose="020B0503020204020204" pitchFamily="34" charset="-122"/>
              </a:rPr>
              <a:t>支持上传</a:t>
            </a:r>
            <a:r>
              <a:rPr lang="zh-CN" altLang="en-US" sz="2353">
                <a:latin typeface="Segoe UI" panose="020B0502040204020203" pitchFamily="34" charset="0"/>
                <a:ea typeface="Microsoft YaHei" panose="020B0503020204020204" pitchFamily="34" charset="-122"/>
              </a:rPr>
              <a:t>大于 </a:t>
            </a:r>
            <a:r>
              <a:rPr lang="en-US" altLang="zh-CN" sz="2353">
                <a:latin typeface="Segoe UI" panose="020B0502040204020203" pitchFamily="34" charset="0"/>
                <a:ea typeface="Microsoft YaHei" panose="020B0503020204020204" pitchFamily="34" charset="-122"/>
              </a:rPr>
              <a:t>4 MB </a:t>
            </a:r>
            <a:r>
              <a:rPr lang="zh-CN" altLang="en-US" sz="2353">
                <a:latin typeface="Segoe UI" panose="020B0502040204020203" pitchFamily="34" charset="0"/>
                <a:ea typeface="Microsoft YaHei" panose="020B0503020204020204" pitchFamily="34" charset="-122"/>
              </a:rPr>
              <a:t>的</a:t>
            </a:r>
            <a:r>
              <a:rPr lang="zh-CN" altLang="en-US" sz="2353" dirty="0">
                <a:latin typeface="Segoe UI" panose="020B0502040204020203" pitchFamily="34" charset="0"/>
                <a:ea typeface="Microsoft YaHei" panose="020B0503020204020204" pitchFamily="34" charset="-122"/>
              </a:rPr>
              <a:t>文件，最大</a:t>
            </a:r>
            <a:r>
              <a:rPr lang="zh-CN" altLang="en-US" sz="2353">
                <a:latin typeface="Segoe UI" panose="020B0502040204020203" pitchFamily="34" charset="0"/>
                <a:ea typeface="Microsoft YaHei" panose="020B0503020204020204" pitchFamily="34" charset="-122"/>
              </a:rPr>
              <a:t>为 </a:t>
            </a:r>
            <a:r>
              <a:rPr lang="en-US" altLang="zh-CN" sz="2353">
                <a:latin typeface="Segoe UI" panose="020B0502040204020203" pitchFamily="34" charset="0"/>
                <a:ea typeface="Microsoft YaHei" panose="020B0503020204020204" pitchFamily="34" charset="-122"/>
              </a:rPr>
              <a:t>OneDrive </a:t>
            </a:r>
            <a:r>
              <a:rPr lang="zh-CN" altLang="en-US" sz="2353">
                <a:latin typeface="Segoe UI" panose="020B0502040204020203" pitchFamily="34" charset="0"/>
                <a:ea typeface="Microsoft YaHei" panose="020B0503020204020204" pitchFamily="34" charset="-122"/>
              </a:rPr>
              <a:t>支持</a:t>
            </a:r>
            <a:r>
              <a:rPr lang="zh-CN" altLang="en-US" sz="2353" dirty="0">
                <a:latin typeface="Segoe UI" panose="020B0502040204020203" pitchFamily="34" charset="0"/>
                <a:ea typeface="Microsoft YaHei" panose="020B0503020204020204" pitchFamily="34" charset="-122"/>
              </a:rPr>
              <a:t>的最大文件大小。</a:t>
            </a:r>
          </a:p>
        </p:txBody>
      </p:sp>
      <p:sp>
        <p:nvSpPr>
          <p:cNvPr id="4" name="New shape">
            <a:extLst>
              <a:ext uri="{C183D7F6-B498-43B3-948B-1728B52AA6E4}">
                <adec:decorative xmlns:adec="http://schemas.microsoft.com/office/drawing/2017/decorative" val="1"/>
              </a:ext>
            </a:extLst>
          </p:cNvPr>
          <p:cNvSpPr/>
          <p:nvPr/>
        </p:nvSpPr>
        <p:spPr>
          <a:xfrm>
            <a:off x="610378" y="2530633"/>
            <a:ext cx="5180865" cy="277267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dirty="0">
                <a:solidFill>
                  <a:srgbClr val="000000"/>
                </a:solidFill>
                <a:latin typeface="Segoe UI" panose="020B0502040204020203" pitchFamily="34" charset="0"/>
                <a:ea typeface="Microsoft YaHei" panose="020B0503020204020204" pitchFamily="34" charset="-122"/>
              </a:rPr>
              <a:t>HTTP POST https://graph.microsoft.com/v1.0/me/drive/root/createUploadSession</a:t>
            </a:r>
            <a:br>
              <a:rPr lang="zh-CN" altLang="en-US" dirty="0">
                <a:latin typeface="Segoe UI" panose="020B0502040204020203" pitchFamily="34" charset="0"/>
                <a:ea typeface="Microsoft YaHei" panose="020B0503020204020204" pitchFamily="34" charset="-122"/>
              </a:rPr>
            </a:br>
            <a:r>
              <a:rPr lang="en-US" altLang="zh-CN" dirty="0">
                <a:solidFill>
                  <a:srgbClr val="000000"/>
                </a:solidFill>
                <a:latin typeface="Segoe UI" panose="020B0502040204020203" pitchFamily="34" charset="0"/>
                <a:ea typeface="Microsoft YaHei" panose="020B0503020204020204" pitchFamily="34" charset="-122"/>
              </a:rPr>
              <a:t>Content-Type: application/json</a:t>
            </a:r>
            <a:br>
              <a:rPr lang="zh-CN" altLang="en-US" dirty="0">
                <a:latin typeface="Segoe UI" panose="020B0502040204020203" pitchFamily="34" charset="0"/>
                <a:ea typeface="Microsoft YaHei" panose="020B0503020204020204" pitchFamily="34" charset="-122"/>
              </a:rPr>
            </a:br>
            <a:br>
              <a:rPr lang="zh-CN" altLang="en-US" dirty="0">
                <a:latin typeface="Segoe UI" panose="020B0502040204020203" pitchFamily="34" charset="0"/>
                <a:ea typeface="Microsoft YaHei" panose="020B0503020204020204" pitchFamily="34" charset="-122"/>
              </a:rPr>
            </a:br>
            <a:r>
              <a:rPr lang="en-US" altLang="zh-CN" dirty="0">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dirty="0">
                <a:solidFill>
                  <a:srgbClr val="000000"/>
                </a:solidFill>
                <a:latin typeface="Segoe UI" panose="020B0502040204020203" pitchFamily="34" charset="0"/>
                <a:ea typeface="Microsoft YaHei" panose="020B0503020204020204" pitchFamily="34" charset="-122"/>
              </a:rPr>
              <a:t>  </a:t>
            </a:r>
            <a:r>
              <a:rPr lang="en-US" altLang="zh-CN" dirty="0">
                <a:solidFill>
                  <a:srgbClr val="000000"/>
                </a:solidFill>
                <a:latin typeface="Segoe UI" panose="020B0502040204020203" pitchFamily="34" charset="0"/>
                <a:ea typeface="Microsoft YaHei" panose="020B0503020204020204" pitchFamily="34" charset="-122"/>
              </a:rPr>
              <a:t>"item": { "name": "largefile.zip"}</a:t>
            </a:r>
            <a:br>
              <a:rPr lang="zh-CN" altLang="en-US" dirty="0">
                <a:latin typeface="Segoe UI" panose="020B0502040204020203" pitchFamily="34" charset="0"/>
                <a:ea typeface="Microsoft YaHei" panose="020B0503020204020204" pitchFamily="34" charset="-122"/>
              </a:rPr>
            </a:br>
            <a:r>
              <a:rPr lang="en-US" altLang="zh-CN" dirty="0">
                <a:solidFill>
                  <a:srgbClr val="000000"/>
                </a:solidFill>
                <a:latin typeface="Segoe UI" panose="020B0502040204020203" pitchFamily="34" charset="0"/>
                <a:ea typeface="Microsoft YaHei" panose="020B0503020204020204" pitchFamily="34" charset="-122"/>
              </a:rPr>
              <a:t>}</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195631"/>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400757" y="2248160"/>
            <a:ext cx="5180865" cy="333762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FF"/>
                </a:solidFill>
                <a:latin typeface="Segoe UI" panose="020B0502040204020203" pitchFamily="34" charset="0"/>
                <a:ea typeface="Microsoft YaHei" panose="020B0503020204020204" pitchFamily="34" charset="-122"/>
              </a:rPr>
              <a:t>HTTP</a:t>
            </a:r>
            <a:r>
              <a:rPr lang="en-US" altLang="zh-CN">
                <a:solidFill>
                  <a:srgbClr val="000000"/>
                </a:solidFill>
                <a:latin typeface="Segoe UI" panose="020B0502040204020203" pitchFamily="34" charset="0"/>
                <a:ea typeface="Microsoft YaHei" panose="020B0503020204020204" pitchFamily="34" charset="-122"/>
              </a:rPr>
              <a:t>/1.1 200 OK</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Content-Type: application/json</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"uploadUrl": </a:t>
            </a:r>
            <a:r>
              <a:rPr lang="en-US" altLang="zh-CN">
                <a:solidFill>
                  <a:srgbClr val="A31515"/>
                </a:solidFill>
                <a:latin typeface="Segoe UI" panose="020B0502040204020203" pitchFamily="34" charset="0"/>
                <a:ea typeface="Microsoft YaHei" panose="020B0503020204020204" pitchFamily="34" charset="-122"/>
              </a:rPr>
              <a:t>"https://sn3302.up.1drv.com/up/fe6987415ace7X4e1eF866337"</a:t>
            </a:r>
            <a:r>
              <a:rPr lang="en-US" altLang="zh-CN">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"expirationDateTime": </a:t>
            </a:r>
            <a:r>
              <a:rPr lang="en-US" altLang="zh-CN">
                <a:solidFill>
                  <a:srgbClr val="A31515"/>
                </a:solidFill>
                <a:latin typeface="Segoe UI" panose="020B0502040204020203" pitchFamily="34" charset="0"/>
                <a:ea typeface="Microsoft YaHei" panose="020B0503020204020204" pitchFamily="34" charset="-122"/>
              </a:rPr>
              <a:t>"2019-12-29T09:21:55.523Z"</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400757" y="1921350"/>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在 </a:t>
            </a:r>
            <a:r>
              <a:rPr lang="en-US" altLang="zh-CN" b="1" spc="0">
                <a:latin typeface="Segoe UI Semibold" panose="020B0702040204020203" pitchFamily="34" charset="0"/>
                <a:ea typeface="Microsoft YaHei" panose="020B0503020204020204" pitchFamily="34" charset="-122"/>
              </a:rPr>
              <a:t>OneDrive </a:t>
            </a:r>
            <a:r>
              <a:rPr lang="zh-CN" altLang="en-US" b="1" spc="0">
                <a:latin typeface="Segoe UI Semibold" panose="020B0702040204020203" pitchFamily="34" charset="0"/>
                <a:ea typeface="Microsoft YaHei" panose="020B0503020204020204" pitchFamily="34" charset="-122"/>
              </a:rPr>
              <a:t>中</a:t>
            </a:r>
            <a:r>
              <a:rPr lang="zh-CN" altLang="en-US" b="1" spc="0" dirty="0">
                <a:latin typeface="Segoe UI Semibold" panose="020B0702040204020203" pitchFamily="34" charset="0"/>
                <a:ea typeface="Microsoft YaHei" panose="020B0503020204020204" pitchFamily="34" charset="-122"/>
              </a:rPr>
              <a:t>处理文件关系和趋势</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0832775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C0D9A7-0918-034A-BEEA-62EB9D8A1D70}"/>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文件见解 </a:t>
            </a:r>
          </a:p>
        </p:txBody>
      </p:sp>
      <p:sp>
        <p:nvSpPr>
          <p:cNvPr id="4" name="Text Placeholder 3">
            <a:extLst>
              <a:ext uri="{FF2B5EF4-FFF2-40B4-BE49-F238E27FC236}">
                <a16:creationId xmlns:a16="http://schemas.microsoft.com/office/drawing/2014/main" id="{D5FBB7DE-192E-654B-9B9D-140BF7D20B35}"/>
              </a:ext>
            </a:extLst>
          </p:cNvPr>
          <p:cNvSpPr>
            <a:spLocks noGrp="1"/>
          </p:cNvSpPr>
          <p:nvPr>
            <p:ph type="body" sz="quarter" idx="10"/>
          </p:nvPr>
        </p:nvSpPr>
        <p:spPr>
          <a:xfrm>
            <a:off x="584201" y="1435781"/>
            <a:ext cx="11105910" cy="4812238"/>
          </a:xfrm>
        </p:spPr>
        <p:txBody>
          <a:bodyPr>
            <a:normAutofit/>
          </a:bodyPr>
          <a:lstStyle/>
          <a:p>
            <a:pPr marL="0" indent="0">
              <a:buNone/>
            </a:pPr>
            <a:r>
              <a:rPr lang="zh-CN" altLang="en-US" sz="2353" b="1" dirty="0">
                <a:solidFill>
                  <a:schemeClr val="accent1"/>
                </a:solidFill>
                <a:latin typeface="Segoe UI Semibold" panose="020B0702040204020203" pitchFamily="34" charset="0"/>
                <a:ea typeface="Microsoft YaHei" panose="020B0503020204020204" pitchFamily="34" charset="-122"/>
              </a:rPr>
              <a:t>见解是使用高级分析和机器学习技术计算出的关系</a:t>
            </a:r>
          </a:p>
          <a:p>
            <a:pPr marL="0" indent="0">
              <a:buNone/>
            </a:pPr>
            <a:endParaRPr lang="zh-CN" altLang="en-US" sz="2353" dirty="0">
              <a:solidFill>
                <a:schemeClr val="accent1"/>
              </a:solidFill>
              <a:latin typeface="Segoe UI Semibold" panose="020B0702040204020203" pitchFamily="34" charset="0"/>
              <a:ea typeface="Microsoft YaHei" panose="020B0503020204020204" pitchFamily="34" charset="-122"/>
            </a:endParaRPr>
          </a:p>
          <a:p>
            <a:r>
              <a:rPr lang="en-US" altLang="zh-CN" sz="2353" dirty="0">
                <a:latin typeface="Segoe UI" panose="020B0502040204020203" pitchFamily="34" charset="0"/>
                <a:ea typeface="Microsoft YaHei" panose="020B0503020204020204" pitchFamily="34" charset="-122"/>
              </a:rPr>
              <a:t>Microsoft Graph </a:t>
            </a:r>
            <a:r>
              <a:rPr lang="zh-CN" altLang="en-US" sz="2353" dirty="0">
                <a:latin typeface="Segoe UI" panose="020B0502040204020203" pitchFamily="34" charset="0"/>
                <a:ea typeface="Microsoft YaHei" panose="020B0503020204020204" pitchFamily="34" charset="-122"/>
              </a:rPr>
              <a:t>包含以下见解 </a:t>
            </a:r>
            <a:r>
              <a:rPr lang="en-US" altLang="zh-CN" sz="2353" dirty="0">
                <a:latin typeface="Segoe UI" panose="020B0502040204020203" pitchFamily="34" charset="0"/>
                <a:ea typeface="Microsoft YaHei" panose="020B0503020204020204" pitchFamily="34" charset="-122"/>
              </a:rPr>
              <a:t>API</a:t>
            </a:r>
            <a:r>
              <a:rPr lang="zh-CN" altLang="en-US" sz="2353" dirty="0">
                <a:latin typeface="Segoe UI" panose="020B0502040204020203" pitchFamily="34" charset="0"/>
                <a:ea typeface="Microsoft YaHei" panose="020B0503020204020204" pitchFamily="34" charset="-122"/>
              </a:rPr>
              <a:t>：</a:t>
            </a:r>
          </a:p>
          <a:p>
            <a:pPr lvl="1"/>
            <a:r>
              <a:rPr lang="zh-CN" altLang="en-US" sz="1961" b="1" dirty="0">
                <a:latin typeface="Segoe UI Semibold" panose="020B0702040204020203" pitchFamily="34" charset="0"/>
                <a:ea typeface="Microsoft YaHei" panose="020B0503020204020204" pitchFamily="34" charset="-122"/>
              </a:rPr>
              <a:t>趋势分析</a:t>
            </a:r>
            <a:r>
              <a:rPr lang="zh-CN" altLang="en-US" sz="1961" b="1" dirty="0">
                <a:latin typeface="Segoe UI" panose="020B0502040204020203" pitchFamily="34" charset="0"/>
                <a:ea typeface="Microsoft YaHei" panose="020B0503020204020204" pitchFamily="34" charset="-122"/>
              </a:rPr>
              <a:t>：</a:t>
            </a:r>
            <a:r>
              <a:rPr lang="zh-CN" altLang="en-US" sz="1961" dirty="0">
                <a:latin typeface="Segoe UI" panose="020B0502040204020203" pitchFamily="34" charset="0"/>
                <a:ea typeface="Microsoft YaHei" panose="020B0503020204020204" pitchFamily="34" charset="-122"/>
              </a:rPr>
              <a:t>记录特定用户趋势的文档</a:t>
            </a:r>
          </a:p>
          <a:p>
            <a:pPr lvl="1"/>
            <a:r>
              <a:rPr lang="zh-CN" altLang="en-US" sz="1961" b="1" dirty="0">
                <a:latin typeface="Segoe UI Semibold" panose="020B0702040204020203" pitchFamily="34" charset="0"/>
                <a:ea typeface="Microsoft YaHei" panose="020B0503020204020204" pitchFamily="34" charset="-122"/>
              </a:rPr>
              <a:t>已使用</a:t>
            </a:r>
            <a:r>
              <a:rPr lang="zh-CN" altLang="en-US" sz="1961" b="1" dirty="0">
                <a:latin typeface="Segoe UI" panose="020B0502040204020203" pitchFamily="34" charset="0"/>
                <a:ea typeface="Microsoft YaHei" panose="020B0503020204020204" pitchFamily="34" charset="-122"/>
              </a:rPr>
              <a:t>：</a:t>
            </a:r>
            <a:r>
              <a:rPr lang="zh-CN" altLang="en-US" sz="1961" dirty="0">
                <a:latin typeface="Segoe UI" panose="020B0502040204020203" pitchFamily="34" charset="0"/>
                <a:ea typeface="Microsoft YaHei" panose="020B0503020204020204" pitchFamily="34" charset="-122"/>
              </a:rPr>
              <a:t>用户查看和修改的文档</a:t>
            </a:r>
          </a:p>
          <a:p>
            <a:pPr lvl="1"/>
            <a:r>
              <a:rPr lang="zh-CN" altLang="en-US" sz="1961" b="1" dirty="0">
                <a:latin typeface="Segoe UI Semibold" panose="020B0702040204020203" pitchFamily="34" charset="0"/>
                <a:ea typeface="Microsoft YaHei" panose="020B0503020204020204" pitchFamily="34" charset="-122"/>
              </a:rPr>
              <a:t>共享</a:t>
            </a:r>
            <a:r>
              <a:rPr lang="zh-CN" altLang="en-US" sz="1961" b="1" dirty="0">
                <a:latin typeface="Segoe UI" panose="020B0502040204020203" pitchFamily="34" charset="0"/>
                <a:ea typeface="Microsoft YaHei" panose="020B0503020204020204" pitchFamily="34" charset="-122"/>
              </a:rPr>
              <a:t>：</a:t>
            </a:r>
            <a:r>
              <a:rPr lang="zh-CN" altLang="en-US" sz="1961" dirty="0">
                <a:latin typeface="Segoe UI" panose="020B0502040204020203" pitchFamily="34" charset="0"/>
                <a:ea typeface="Microsoft YaHei" panose="020B0503020204020204" pitchFamily="34" charset="-122"/>
              </a:rPr>
              <a:t>与用户共享的文档</a:t>
            </a:r>
          </a:p>
          <a:p>
            <a:r>
              <a:rPr lang="zh-CN" altLang="en-US" sz="2353" dirty="0">
                <a:latin typeface="Segoe UI" panose="020B0502040204020203" pitchFamily="34" charset="0"/>
                <a:ea typeface="Microsoft YaHei" panose="020B0503020204020204" pitchFamily="34" charset="-122"/>
              </a:rPr>
              <a:t>返回的每个见解记录都包含两个对象：</a:t>
            </a:r>
          </a:p>
          <a:p>
            <a:pPr lvl="1"/>
            <a:r>
              <a:rPr lang="en-US" altLang="zh-CN" sz="1961" b="1" dirty="0" err="1">
                <a:latin typeface="Courier New" panose="02070309020205020404" pitchFamily="49" charset="0"/>
                <a:ea typeface="Microsoft YaHei" panose="020B0503020204020204" pitchFamily="34" charset="-122"/>
                <a:cs typeface="Courier New" panose="02070309020205020404" pitchFamily="49" charset="0"/>
              </a:rPr>
              <a:t>resourceVisualization</a:t>
            </a:r>
            <a:r>
              <a:rPr lang="zh-CN" altLang="en-US" sz="1961" dirty="0">
                <a:latin typeface="Segoe UI" panose="020B0502040204020203" pitchFamily="34" charset="0"/>
                <a:ea typeface="Microsoft YaHei" panose="020B0503020204020204" pitchFamily="34" charset="-122"/>
              </a:rPr>
              <a:t>：包括用于显示结果的属性</a:t>
            </a:r>
            <a:r>
              <a:rPr lang="zh-CN" altLang="en-US" sz="1961" dirty="0">
                <a:latin typeface="Microsoft YaHei" panose="020B0503020204020204" pitchFamily="34" charset="-122"/>
                <a:ea typeface="Microsoft YaHei" panose="020B0503020204020204" pitchFamily="34" charset="-122"/>
              </a:rPr>
              <a:t>（</a:t>
            </a:r>
            <a:r>
              <a:rPr lang="zh-CN" altLang="en-US" sz="1961" dirty="0">
                <a:latin typeface="Segoe UI" panose="020B0502040204020203" pitchFamily="34" charset="0"/>
                <a:ea typeface="Microsoft YaHei" panose="020B0503020204020204" pitchFamily="34" charset="-122"/>
              </a:rPr>
              <a:t>标题、</a:t>
            </a:r>
            <a:r>
              <a:rPr lang="en-US" altLang="zh-CN" sz="1961" dirty="0" err="1">
                <a:latin typeface="Segoe UI" panose="020B0502040204020203" pitchFamily="34" charset="0"/>
                <a:ea typeface="Microsoft YaHei" panose="020B0503020204020204" pitchFamily="34" charset="-122"/>
              </a:rPr>
              <a:t>PreviewImageUrl</a:t>
            </a:r>
            <a:r>
              <a:rPr lang="zh-CN" altLang="en-US" sz="1961" dirty="0">
                <a:latin typeface="Microsoft YaHei" panose="020B0503020204020204" pitchFamily="34" charset="-122"/>
                <a:ea typeface="Microsoft YaHei" panose="020B0503020204020204" pitchFamily="34" charset="-122"/>
              </a:rPr>
              <a:t>）</a:t>
            </a:r>
          </a:p>
          <a:p>
            <a:pPr lvl="1"/>
            <a:r>
              <a:rPr lang="en-US" altLang="zh-CN" sz="1961" b="1" dirty="0" err="1">
                <a:latin typeface="Courier New" panose="02070309020205020404" pitchFamily="49" charset="0"/>
                <a:ea typeface="Microsoft YaHei" panose="020B0503020204020204" pitchFamily="34" charset="-122"/>
                <a:cs typeface="Courier New" panose="02070309020205020404" pitchFamily="49" charset="0"/>
              </a:rPr>
              <a:t>resourceReference</a:t>
            </a:r>
            <a:r>
              <a:rPr lang="zh-CN" altLang="en-US" sz="1961" dirty="0">
                <a:latin typeface="Segoe UI" panose="020B0502040204020203" pitchFamily="34" charset="0"/>
                <a:ea typeface="Microsoft YaHei" panose="020B0503020204020204" pitchFamily="34" charset="-122"/>
              </a:rPr>
              <a:t>：包含有关返回记录的详细信息</a:t>
            </a:r>
            <a:r>
              <a:rPr lang="zh-CN" altLang="en-US" sz="1961" dirty="0">
                <a:latin typeface="Microsoft YaHei" panose="020B0503020204020204" pitchFamily="34" charset="-122"/>
                <a:ea typeface="Microsoft YaHei" panose="020B0503020204020204" pitchFamily="34" charset="-122"/>
              </a:rPr>
              <a:t>（</a:t>
            </a:r>
            <a:r>
              <a:rPr lang="en-US" altLang="zh-CN" sz="1961" dirty="0">
                <a:latin typeface="Segoe UI" panose="020B0502040204020203" pitchFamily="34" charset="0"/>
                <a:ea typeface="Microsoft YaHei" panose="020B0503020204020204" pitchFamily="34" charset="-122"/>
              </a:rPr>
              <a:t>URL</a:t>
            </a:r>
            <a:r>
              <a:rPr lang="zh-CN" altLang="en-US" sz="1961" dirty="0">
                <a:latin typeface="Segoe UI" panose="020B0502040204020203" pitchFamily="34" charset="0"/>
                <a:ea typeface="Microsoft YaHei" panose="020B0503020204020204" pitchFamily="34" charset="-122"/>
              </a:rPr>
              <a:t>、</a:t>
            </a:r>
            <a:r>
              <a:rPr lang="en-US" altLang="zh-CN" sz="1961" dirty="0">
                <a:latin typeface="Segoe UI" panose="020B0502040204020203" pitchFamily="34" charset="0"/>
                <a:ea typeface="Microsoft YaHei" panose="020B0503020204020204" pitchFamily="34" charset="-122"/>
              </a:rPr>
              <a:t>ID</a:t>
            </a:r>
            <a:r>
              <a:rPr lang="zh-CN" altLang="en-US" sz="1961" dirty="0">
                <a:latin typeface="Segoe UI" panose="020B0502040204020203" pitchFamily="34" charset="0"/>
                <a:ea typeface="Microsoft YaHei" panose="020B0503020204020204" pitchFamily="34" charset="-122"/>
              </a:rPr>
              <a:t>、文件类型</a:t>
            </a:r>
            <a:r>
              <a:rPr lang="zh-CN" altLang="en-US" sz="1961"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154432232"/>
      </p:ext>
    </p:extLst>
  </p:cSld>
  <p:clrMapOvr>
    <a:overrideClrMapping bg1="lt1" tx1="dk1" bg2="lt2" tx2="dk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29140" y="25543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分析用户趋势的文件</a:t>
            </a:r>
          </a:p>
        </p:txBody>
      </p:sp>
      <p:sp>
        <p:nvSpPr>
          <p:cNvPr id="3" name="Subtitle"/>
          <p:cNvSpPr>
            <a:spLocks noGrp="1"/>
          </p:cNvSpPr>
          <p:nvPr>
            <p:ph sz="quarter" idx="10"/>
          </p:nvPr>
        </p:nvSpPr>
        <p:spPr>
          <a:xfrm>
            <a:off x="438399" y="1122193"/>
            <a:ext cx="5180865" cy="59753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765" dirty="0">
                <a:latin typeface="Segoe UI" panose="020B0502040204020203" pitchFamily="34" charset="0"/>
                <a:ea typeface="Microsoft YaHei" panose="020B0503020204020204" pitchFamily="34" charset="-122"/>
              </a:rPr>
              <a:t>将用户连接到文档的丰富关系 </a:t>
            </a:r>
          </a:p>
          <a:p>
            <a:r>
              <a:rPr lang="zh-CN" altLang="en-US" sz="1765" dirty="0">
                <a:latin typeface="Segoe UI" panose="020B0502040204020203" pitchFamily="34" charset="0"/>
                <a:ea typeface="Microsoft YaHei" panose="020B0503020204020204" pitchFamily="34" charset="-122"/>
              </a:rPr>
              <a:t>与用户相关的趋势（与用户相关）。</a:t>
            </a:r>
          </a:p>
        </p:txBody>
      </p:sp>
      <p:sp>
        <p:nvSpPr>
          <p:cNvPr id="4" name="New shape">
            <a:extLst>
              <a:ext uri="{C183D7F6-B498-43B3-948B-1728B52AA6E4}">
                <adec:decorative xmlns:adec="http://schemas.microsoft.com/office/drawing/2017/decorative" val="1"/>
              </a:ext>
            </a:extLst>
          </p:cNvPr>
          <p:cNvSpPr/>
          <p:nvPr/>
        </p:nvSpPr>
        <p:spPr>
          <a:xfrm>
            <a:off x="584982" y="2806451"/>
            <a:ext cx="5180865" cy="1360308"/>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 GET https://graph.microsoft.com/v1.0/me/insights/trending</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4982" y="2450966"/>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
        <p:nvSpPr>
          <p:cNvPr id="6" name="New shape">
            <a:extLst>
              <a:ext uri="{C183D7F6-B498-43B3-948B-1728B52AA6E4}">
                <adec:decorative xmlns:adec="http://schemas.microsoft.com/office/drawing/2017/decorative" val="1"/>
              </a:ext>
            </a:extLst>
          </p:cNvPr>
          <p:cNvSpPr/>
          <p:nvPr/>
        </p:nvSpPr>
        <p:spPr>
          <a:xfrm>
            <a:off x="6158977" y="565590"/>
            <a:ext cx="5180865" cy="467466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"value": [</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"id": "id-value",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"weight": "weight-value",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"resourceVisualization": {</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"title": "title-value",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"type": "type-value",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"mediaType": "mediaType-value",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"previewImageUrl": "previewImageUrl-value",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"previewText": "previewText-value",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"containerWebUrl": "containerWebUrl-value",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"containerDisplayName": "containerDisplayName-value",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"containerType": "containerType-value"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"resourceReference": {</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"webUrl": "webUrl-value",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"id": "id-value",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"type": "type-value"</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rPr>
              <a:t>  </a:t>
            </a:r>
            <a:r>
              <a:rPr lang="en-US" altLang="zh-CN" sz="1176">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rPr>
              <a:t>}</a:t>
            </a:r>
            <a:endParaRPr lang="zh-CN" altLang="en-US" sz="1176" dirty="0">
              <a:solidFill>
                <a:srgbClr val="000000"/>
              </a:solidFill>
              <a:latin typeface="Segoe UI" panose="020B0502040204020203" pitchFamily="34" charset="0"/>
              <a:ea typeface="Microsoft YaHei" panose="020B0503020204020204" pitchFamily="34" charset="-122"/>
            </a:endParaRPr>
          </a:p>
        </p:txBody>
      </p:sp>
      <p:sp>
        <p:nvSpPr>
          <p:cNvPr id="7" name="New shape">
            <a:extLst>
              <a:ext uri="{C183D7F6-B498-43B3-948B-1728B52AA6E4}">
                <adec:decorative xmlns:adec="http://schemas.microsoft.com/office/drawing/2017/decorative" val="1"/>
              </a:ext>
            </a:extLst>
          </p:cNvPr>
          <p:cNvSpPr/>
          <p:nvPr/>
        </p:nvSpPr>
        <p:spPr>
          <a:xfrm>
            <a:off x="6158977" y="421533"/>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372944"/>
            <a:ext cx="1818692" cy="2112117"/>
          </a:xfrm>
        </p:spPr>
        <p:txBody>
          <a:bodyPr/>
          <a:lstStyle/>
          <a:p>
            <a:r>
              <a:rPr lang="zh-CN" altLang="en-US" b="1" spc="0" dirty="0">
                <a:latin typeface="Segoe UI Semibold" panose="020B0702040204020203" pitchFamily="34" charset="0"/>
                <a:ea typeface="Microsoft YaHei" panose="020B0503020204020204" pitchFamily="34" charset="-122"/>
              </a:rPr>
              <a:t>使用更改</a:t>
            </a:r>
            <a:br>
              <a:rPr lang="en-US" altLang="zh-CN" b="1" spc="0" dirty="0">
                <a:latin typeface="Segoe UI Semibold" panose="020B0702040204020203" pitchFamily="34" charset="0"/>
                <a:ea typeface="Microsoft YaHei" panose="020B0503020204020204" pitchFamily="34" charset="-122"/>
              </a:rPr>
            </a:br>
            <a:r>
              <a:rPr lang="zh-CN" altLang="en-US" b="1" spc="0" dirty="0">
                <a:latin typeface="Segoe UI Semibold" panose="020B0702040204020203" pitchFamily="34" charset="0"/>
                <a:ea typeface="Microsoft YaHei" panose="020B0503020204020204" pitchFamily="34" charset="-122"/>
              </a:rPr>
              <a:t>通知并使用 </a:t>
            </a: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跟踪更改</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45842" y="2372958"/>
            <a:ext cx="6750532"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概述 </a:t>
            </a:r>
            <a:r>
              <a:rPr lang="en-US" altLang="zh-CN" sz="2745" dirty="0">
                <a:solidFill>
                  <a:srgbClr val="1A1A1A"/>
                </a:solidFill>
                <a:latin typeface="Segoe UI" panose="020B0502040204020203" pitchFamily="34" charset="0"/>
                <a:ea typeface="Microsoft YaHei" panose="020B0503020204020204" pitchFamily="34" charset="-122"/>
              </a:rPr>
              <a:t>– Microsoft Graph </a:t>
            </a:r>
            <a:r>
              <a:rPr lang="zh-CN" altLang="en-US" sz="2745" dirty="0">
                <a:solidFill>
                  <a:srgbClr val="1A1A1A"/>
                </a:solidFill>
                <a:latin typeface="Segoe UI" panose="020B0502040204020203" pitchFamily="34" charset="0"/>
                <a:ea typeface="Microsoft YaHei" panose="020B0503020204020204" pitchFamily="34" charset="-122"/>
              </a:rPr>
              <a:t>变更通知</a:t>
            </a:r>
          </a:p>
          <a:p>
            <a:pPr marL="336145" indent="-336145" defTabSz="914367">
              <a:buFont typeface="Arial" panose="020B0604020202020204" pitchFamily="34" charset="0"/>
              <a:buChar char="•"/>
            </a:pPr>
            <a:r>
              <a:rPr lang="en-US" altLang="zh-CN" sz="2745" dirty="0">
                <a:solidFill>
                  <a:srgbClr val="1A1A1A"/>
                </a:solidFill>
                <a:latin typeface="Segoe UI" panose="020B0502040204020203" pitchFamily="34" charset="0"/>
                <a:ea typeface="Microsoft YaHei" panose="020B0503020204020204" pitchFamily="34" charset="-122"/>
              </a:rPr>
              <a:t>Microsoft Graph </a:t>
            </a:r>
            <a:r>
              <a:rPr lang="zh-CN" altLang="en-US" sz="2745" dirty="0">
                <a:solidFill>
                  <a:srgbClr val="1A1A1A"/>
                </a:solidFill>
                <a:latin typeface="Segoe UI" panose="020B0502040204020203" pitchFamily="34" charset="0"/>
                <a:ea typeface="Microsoft YaHei" panose="020B0503020204020204" pitchFamily="34" charset="-122"/>
              </a:rPr>
              <a:t>变更通知</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用 </a:t>
            </a:r>
            <a:r>
              <a:rPr lang="en-US" altLang="zh-CN" sz="2745" dirty="0">
                <a:solidFill>
                  <a:srgbClr val="1A1A1A"/>
                </a:solidFill>
                <a:latin typeface="Segoe UI" panose="020B0502040204020203" pitchFamily="34" charset="0"/>
                <a:ea typeface="Microsoft YaHei" panose="020B0503020204020204" pitchFamily="34" charset="-122"/>
              </a:rPr>
              <a:t>Microsoft Graph </a:t>
            </a:r>
            <a:r>
              <a:rPr lang="zh-CN" altLang="en-US" sz="2745" dirty="0">
                <a:solidFill>
                  <a:srgbClr val="1A1A1A"/>
                </a:solidFill>
                <a:latin typeface="Segoe UI" panose="020B0502040204020203" pitchFamily="34" charset="0"/>
                <a:ea typeface="Microsoft YaHei" panose="020B0503020204020204" pitchFamily="34" charset="-122"/>
              </a:rPr>
              <a:t>跟踪变更</a:t>
            </a:r>
          </a:p>
        </p:txBody>
      </p:sp>
    </p:spTree>
    <p:extLst>
      <p:ext uri="{BB962C8B-B14F-4D97-AF65-F5344CB8AC3E}">
        <p14:creationId xmlns:p14="http://schemas.microsoft.com/office/powerpoint/2010/main" val="35965533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概述 </a:t>
            </a:r>
            <a:r>
              <a:rPr lang="en-US" altLang="zh-CN" b="1" spc="0" dirty="0">
                <a:latin typeface="Segoe UI Semibold" panose="020B0702040204020203" pitchFamily="34" charset="0"/>
                <a:ea typeface="Microsoft YaHei" panose="020B0503020204020204" pitchFamily="34" charset="-122"/>
              </a:rPr>
              <a:t>– Microsoft Graph </a:t>
            </a:r>
            <a:r>
              <a:rPr lang="zh-CN" altLang="en-US" b="1" spc="0" dirty="0">
                <a:latin typeface="Segoe UI Semibold" panose="020B0702040204020203" pitchFamily="34" charset="0"/>
                <a:ea typeface="Microsoft YaHei" panose="020B0503020204020204" pitchFamily="34" charset="-122"/>
              </a:rPr>
              <a:t>变更通知</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0233550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包含 </a:t>
            </a:r>
            <a:r>
              <a:rPr lang="en-US" altLang="zh-CN" b="1" dirty="0">
                <a:latin typeface="Segoe UI Semibold" panose="020B0702040204020203" pitchFamily="34" charset="0"/>
                <a:ea typeface="Microsoft YaHei" panose="020B0503020204020204" pitchFamily="34" charset="-122"/>
              </a:rPr>
              <a:t>Microsoft Graph API </a:t>
            </a:r>
            <a:r>
              <a:rPr lang="zh-CN" altLang="en-US" b="1" dirty="0">
                <a:latin typeface="Segoe UI Semibold" panose="020B0702040204020203" pitchFamily="34" charset="0"/>
                <a:ea typeface="Microsoft YaHei" panose="020B0503020204020204" pitchFamily="34" charset="-122"/>
              </a:rPr>
              <a:t>的变更通知</a:t>
            </a:r>
          </a:p>
        </p:txBody>
      </p:sp>
      <p:sp>
        <p:nvSpPr>
          <p:cNvPr id="3" name="Text Placeholder 2">
            <a:extLst>
              <a:ext uri="{C183D7F6-B498-43B3-948B-1728B52AA6E4}">
                <adec:decorative xmlns:adec="http://schemas.microsoft.com/office/drawing/2017/decorative" val="1"/>
              </a:ext>
            </a:extLst>
          </p:cNvPr>
          <p:cNvSpPr>
            <a:spLocks noGrp="1"/>
          </p:cNvSpPr>
          <p:nvPr>
            <p:ph type="body" sz="quarter" idx="10"/>
          </p:nvPr>
        </p:nvSpPr>
        <p:spPr>
          <a:xfrm>
            <a:off x="584201" y="1435781"/>
            <a:ext cx="11169941" cy="3243607"/>
          </a:xfrm>
          <a:solidFill>
            <a:schemeClr val="bg1">
              <a:lumMod val="95000"/>
            </a:schemeClr>
          </a:solidFill>
        </p:spPr>
        <p:txBody>
          <a:bodyPr>
            <a:normAutofit/>
          </a:bodyPr>
          <a:lstStyle/>
          <a:p>
            <a:pPr marL="0" indent="0">
              <a:buNone/>
            </a:pPr>
            <a:r>
              <a:rPr lang="zh-CN" altLang="en-US" b="1" dirty="0">
                <a:solidFill>
                  <a:schemeClr val="accent1"/>
                </a:solidFill>
                <a:latin typeface="Segoe UI Semibold" panose="020B0702040204020203" pitchFamily="34" charset="0"/>
                <a:ea typeface="Microsoft YaHei" panose="020B0503020204020204" pitchFamily="34" charset="-122"/>
              </a:rPr>
              <a:t>允许应用在 </a:t>
            </a:r>
            <a:r>
              <a:rPr lang="en-US" altLang="zh-CN" b="1" dirty="0">
                <a:solidFill>
                  <a:schemeClr val="accent1"/>
                </a:solidFill>
                <a:latin typeface="Segoe UI Semibold" panose="020B0702040204020203" pitchFamily="34" charset="0"/>
                <a:ea typeface="Microsoft YaHei" panose="020B0503020204020204" pitchFamily="34" charset="-122"/>
              </a:rPr>
              <a:t>Microsoft Graph </a:t>
            </a:r>
            <a:r>
              <a:rPr lang="zh-CN" altLang="en-US" b="1" dirty="0">
                <a:solidFill>
                  <a:schemeClr val="accent1"/>
                </a:solidFill>
                <a:latin typeface="Segoe UI Semibold" panose="020B0702040204020203" pitchFamily="34" charset="0"/>
                <a:ea typeface="Microsoft YaHei" panose="020B0503020204020204" pitchFamily="34" charset="-122"/>
              </a:rPr>
              <a:t>中的数据变更时得到通知</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订阅特定通知 </a:t>
            </a:r>
          </a:p>
          <a:p>
            <a:pPr marL="0" indent="0">
              <a:buNone/>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将通知与跟踪变更结合起来，以获得可靠的数据通知</a:t>
            </a:r>
          </a:p>
          <a:p>
            <a:pPr marL="0" indent="0">
              <a:buNone/>
            </a:pPr>
            <a:endParaRPr lang="zh-CN" altLang="en-US" dirty="0">
              <a:latin typeface="Segoe UI" panose="020B0502040204020203" pitchFamily="34" charset="0"/>
              <a:ea typeface="Microsoft YaHei" panose="020B0503020204020204" pitchFamily="34" charset="-122"/>
            </a:endParaRPr>
          </a:p>
          <a:p>
            <a:r>
              <a:rPr lang="zh-CN" altLang="en-US" b="0" i="0" dirty="0">
                <a:solidFill>
                  <a:srgbClr val="171717"/>
                </a:solidFill>
                <a:effectLst/>
                <a:latin typeface="Segoe UI" panose="020B0502040204020203" pitchFamily="34" charset="0"/>
                <a:ea typeface="Microsoft YaHei" panose="020B0503020204020204" pitchFamily="34" charset="-122"/>
              </a:rPr>
              <a:t>获取有关消息、事件、联系人、用户、组、对话、</a:t>
            </a:r>
            <a:r>
              <a:rPr lang="en-US" altLang="zh-CN" b="0" i="0" dirty="0">
                <a:solidFill>
                  <a:srgbClr val="171717"/>
                </a:solidFill>
                <a:effectLst/>
                <a:latin typeface="Segoe UI" panose="020B0502040204020203" pitchFamily="34" charset="0"/>
                <a:ea typeface="Microsoft YaHei" panose="020B0503020204020204" pitchFamily="34" charset="-122"/>
              </a:rPr>
              <a:t>OneDrive </a:t>
            </a:r>
            <a:r>
              <a:rPr lang="zh-CN" altLang="en-US" b="0" i="0" dirty="0">
                <a:solidFill>
                  <a:srgbClr val="171717"/>
                </a:solidFill>
                <a:effectLst/>
                <a:latin typeface="Segoe UI" panose="020B0502040204020203" pitchFamily="34" charset="0"/>
                <a:ea typeface="Microsoft YaHei" panose="020B0503020204020204" pitchFamily="34" charset="-122"/>
              </a:rPr>
              <a:t>文件、警报等的通知</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007578703"/>
      </p:ext>
    </p:extLst>
  </p:cSld>
  <p:clrMapOvr>
    <a:overrideClrMapping bg1="lt1" tx1="dk1" bg2="lt2" tx2="dk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示例通知场景</a:t>
            </a:r>
          </a:p>
        </p:txBody>
      </p:sp>
      <p:sp>
        <p:nvSpPr>
          <p:cNvPr id="3" name="Text Placeholder 2"/>
          <p:cNvSpPr>
            <a:spLocks noGrp="1"/>
          </p:cNvSpPr>
          <p:nvPr>
            <p:ph type="body" sz="quarter" idx="10"/>
          </p:nvPr>
        </p:nvSpPr>
        <p:spPr>
          <a:xfrm>
            <a:off x="584201" y="1435780"/>
            <a:ext cx="11018520" cy="2957092"/>
          </a:xfrm>
        </p:spPr>
        <p:txBody>
          <a:bodyPr/>
          <a:lstStyle/>
          <a:p>
            <a:r>
              <a:rPr lang="zh-CN" altLang="en-US" sz="2745" dirty="0">
                <a:latin typeface="Segoe UI" panose="020B0502040204020203" pitchFamily="34" charset="0"/>
                <a:ea typeface="Microsoft YaHei" panose="020B0503020204020204" pitchFamily="34" charset="-122"/>
              </a:rPr>
              <a:t>在电子邮件到达时进行翻译</a:t>
            </a:r>
          </a:p>
          <a:p>
            <a:endParaRPr lang="zh-CN" altLang="en-US" sz="2745" dirty="0">
              <a:latin typeface="Segoe UI" panose="020B0502040204020203" pitchFamily="34" charset="0"/>
              <a:ea typeface="Microsoft YaHei" panose="020B0503020204020204" pitchFamily="34" charset="-122"/>
            </a:endParaRPr>
          </a:p>
          <a:p>
            <a:r>
              <a:rPr lang="zh-CN" altLang="en-US" sz="2745" dirty="0">
                <a:latin typeface="Segoe UI" panose="020B0502040204020203" pitchFamily="34" charset="0"/>
                <a:ea typeface="Microsoft YaHei" panose="020B0503020204020204" pitchFamily="34" charset="-122"/>
              </a:rPr>
              <a:t>当文档</a:t>
            </a:r>
            <a:r>
              <a:rPr lang="zh-CN" altLang="en-US" sz="2745">
                <a:latin typeface="Segoe UI" panose="020B0502040204020203" pitchFamily="34" charset="0"/>
                <a:ea typeface="Microsoft YaHei" panose="020B0503020204020204" pitchFamily="34" charset="-122"/>
              </a:rPr>
              <a:t>使用 </a:t>
            </a:r>
            <a:r>
              <a:rPr lang="en-US" altLang="zh-CN" sz="2745">
                <a:latin typeface="Segoe UI" panose="020B0502040204020203" pitchFamily="34" charset="0"/>
                <a:ea typeface="Microsoft YaHei" panose="020B0503020204020204" pitchFamily="34" charset="-122"/>
              </a:rPr>
              <a:t>X </a:t>
            </a:r>
            <a:r>
              <a:rPr lang="zh-CN" altLang="en-US" sz="2745">
                <a:latin typeface="Segoe UI" panose="020B0502040204020203" pitchFamily="34" charset="0"/>
                <a:ea typeface="Microsoft YaHei" panose="020B0503020204020204" pitchFamily="34" charset="-122"/>
              </a:rPr>
              <a:t>个</a:t>
            </a:r>
            <a:r>
              <a:rPr lang="zh-CN" altLang="en-US" sz="2745" dirty="0">
                <a:latin typeface="Segoe UI" panose="020B0502040204020203" pitchFamily="34" charset="0"/>
                <a:ea typeface="Microsoft YaHei" panose="020B0503020204020204" pitchFamily="34" charset="-122"/>
              </a:rPr>
              <a:t>月后启动流程</a:t>
            </a:r>
          </a:p>
          <a:p>
            <a:endParaRPr lang="zh-CN" altLang="en-US" sz="2745" dirty="0">
              <a:latin typeface="Segoe UI" panose="020B0502040204020203" pitchFamily="34" charset="0"/>
              <a:ea typeface="Microsoft YaHei" panose="020B0503020204020204" pitchFamily="34" charset="-122"/>
            </a:endParaRPr>
          </a:p>
          <a:p>
            <a:r>
              <a:rPr lang="zh-CN" altLang="en-US" sz="2745" dirty="0">
                <a:latin typeface="Segoe UI" panose="020B0502040204020203" pitchFamily="34" charset="0"/>
                <a:ea typeface="Microsoft YaHei" panose="020B0503020204020204" pitchFamily="34" charset="-122"/>
              </a:rPr>
              <a:t>当用户加入组织时，在应用中创建新的用户帐户</a:t>
            </a:r>
          </a:p>
          <a:p>
            <a:endParaRPr lang="zh-CN" altLang="en-US" sz="2745"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630632710"/>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235592"/>
            <a:ext cx="11018520" cy="430826"/>
          </a:xfrm>
        </p:spPr>
        <p:txBody>
          <a:bodyPr/>
          <a:lstStyle/>
          <a:p>
            <a:r>
              <a:rPr lang="zh-CN" altLang="en-US" b="1" dirty="0">
                <a:latin typeface="Segoe UI Semibold" panose="020B0702040204020203" pitchFamily="34" charset="0"/>
                <a:ea typeface="Microsoft YaHei" panose="020B0503020204020204" pitchFamily="34" charset="-122"/>
              </a:rPr>
              <a:t>开发变更通知</a:t>
            </a:r>
          </a:p>
        </p:txBody>
      </p:sp>
      <p:pic>
        <p:nvPicPr>
          <p:cNvPr id="4" name="Picture 3" descr="Icon of three people with downward pointing arrow">
            <a:extLst>
              <a:ext uri="{FF2B5EF4-FFF2-40B4-BE49-F238E27FC236}">
                <a16:creationId xmlns:a16="http://schemas.microsoft.com/office/drawing/2014/main" id="{CC30DEBB-93BC-4471-B11E-3A92E319E888}"/>
              </a:ext>
            </a:extLst>
          </p:cNvPr>
          <p:cNvPicPr>
            <a:picLocks noChangeAspect="1"/>
          </p:cNvPicPr>
          <p:nvPr/>
        </p:nvPicPr>
        <p:blipFill>
          <a:blip r:embed="rId3"/>
          <a:stretch>
            <a:fillRect/>
          </a:stretch>
        </p:blipFill>
        <p:spPr>
          <a:xfrm>
            <a:off x="665946" y="834612"/>
            <a:ext cx="825339" cy="825339"/>
          </a:xfrm>
          <a:prstGeom prst="rect">
            <a:avLst/>
          </a:prstGeom>
        </p:spPr>
      </p:pic>
      <p:sp>
        <p:nvSpPr>
          <p:cNvPr id="11" name="TextBox 10">
            <a:extLst>
              <a:ext uri="{FF2B5EF4-FFF2-40B4-BE49-F238E27FC236}">
                <a16:creationId xmlns:a16="http://schemas.microsoft.com/office/drawing/2014/main" id="{261A526D-C22E-4EC0-9DCF-AF23AC8EB0FE}"/>
              </a:ext>
            </a:extLst>
          </p:cNvPr>
          <p:cNvSpPr txBox="1"/>
          <p:nvPr/>
        </p:nvSpPr>
        <p:spPr>
          <a:xfrm>
            <a:off x="1900615" y="1096417"/>
            <a:ext cx="9642138" cy="301727"/>
          </a:xfrm>
          <a:prstGeom prst="rect">
            <a:avLst/>
          </a:prstGeom>
          <a:noFill/>
        </p:spPr>
        <p:txBody>
          <a:bodyPr wrap="square" lIns="0" tIns="0" rIns="0" bIns="0" rtlCol="0" anchor="ctr">
            <a:spAutoFit/>
          </a:bodyPr>
          <a:lstStyle/>
          <a:p>
            <a:pPr defTabSz="914367"/>
            <a:r>
              <a:rPr lang="zh-CN" altLang="en-US" sz="1961" b="1" dirty="0">
                <a:solidFill>
                  <a:srgbClr val="1A1A1A"/>
                </a:solidFill>
                <a:latin typeface="Segoe UI Semibold" panose="020B0702040204020203" pitchFamily="34" charset="0"/>
                <a:ea typeface="Microsoft YaHei" panose="020B0503020204020204" pitchFamily="34" charset="-122"/>
              </a:rPr>
              <a:t>创建</a:t>
            </a:r>
            <a:r>
              <a:rPr lang="zh-CN" altLang="en-US" sz="1961" b="1" dirty="0">
                <a:solidFill>
                  <a:srgbClr val="171717"/>
                </a:solidFill>
                <a:latin typeface="Segoe UI Semibold" panose="020B0702040204020203" pitchFamily="34" charset="0"/>
                <a:ea typeface="Microsoft YaHei" panose="020B0503020204020204" pitchFamily="34" charset="-122"/>
              </a:rPr>
              <a:t>托管 </a:t>
            </a:r>
            <a:r>
              <a:rPr lang="en-US" altLang="zh-CN" sz="1961" b="1" dirty="0">
                <a:solidFill>
                  <a:srgbClr val="171717"/>
                </a:solidFill>
                <a:latin typeface="Segoe UI Semibold" panose="020B0702040204020203" pitchFamily="34" charset="0"/>
                <a:ea typeface="Microsoft YaHei" panose="020B0503020204020204" pitchFamily="34" charset="-122"/>
              </a:rPr>
              <a:t>Web API </a:t>
            </a:r>
            <a:r>
              <a:rPr lang="zh-CN" altLang="en-US" sz="1961" b="1" dirty="0">
                <a:solidFill>
                  <a:srgbClr val="171717"/>
                </a:solidFill>
                <a:latin typeface="Segoe UI Semibold" panose="020B0702040204020203" pitchFamily="34" charset="0"/>
                <a:ea typeface="Microsoft YaHei" panose="020B0503020204020204" pitchFamily="34" charset="-122"/>
              </a:rPr>
              <a:t>以侦听通知的应用。</a:t>
            </a:r>
          </a:p>
        </p:txBody>
      </p:sp>
      <p:cxnSp>
        <p:nvCxnSpPr>
          <p:cNvPr id="8" name="Straight Connector 7">
            <a:extLst>
              <a:ext uri="{FF2B5EF4-FFF2-40B4-BE49-F238E27FC236}">
                <a16:creationId xmlns:a16="http://schemas.microsoft.com/office/drawing/2014/main" id="{7903D88F-E8C4-460F-8545-8420992A0DA1}"/>
              </a:ext>
              <a:ext uri="{C183D7F6-B498-43B3-948B-1728B52AA6E4}">
                <adec:decorative xmlns:adec="http://schemas.microsoft.com/office/drawing/2017/decorative" val="1"/>
              </a:ext>
            </a:extLst>
          </p:cNvPr>
          <p:cNvCxnSpPr>
            <a:cxnSpLocks/>
          </p:cNvCxnSpPr>
          <p:nvPr/>
        </p:nvCxnSpPr>
        <p:spPr>
          <a:xfrm>
            <a:off x="1899229" y="1798497"/>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gear">
            <a:extLst>
              <a:ext uri="{FF2B5EF4-FFF2-40B4-BE49-F238E27FC236}">
                <a16:creationId xmlns:a16="http://schemas.microsoft.com/office/drawing/2014/main" id="{EF1A4CDB-FBC1-47ED-8B0E-DBE4F7D0CA2F}"/>
              </a:ext>
            </a:extLst>
          </p:cNvPr>
          <p:cNvPicPr>
            <a:picLocks noChangeAspect="1"/>
          </p:cNvPicPr>
          <p:nvPr/>
        </p:nvPicPr>
        <p:blipFill>
          <a:blip r:embed="rId4"/>
          <a:stretch>
            <a:fillRect/>
          </a:stretch>
        </p:blipFill>
        <p:spPr>
          <a:xfrm>
            <a:off x="665946" y="3319847"/>
            <a:ext cx="825339" cy="825339"/>
          </a:xfrm>
          <a:prstGeom prst="rect">
            <a:avLst/>
          </a:prstGeom>
        </p:spPr>
      </p:pic>
      <p:sp>
        <p:nvSpPr>
          <p:cNvPr id="16" name="TextBox 15">
            <a:extLst>
              <a:ext uri="{FF2B5EF4-FFF2-40B4-BE49-F238E27FC236}">
                <a16:creationId xmlns:a16="http://schemas.microsoft.com/office/drawing/2014/main" id="{A4A5A63C-A34F-4DAF-95B8-88F69552694E}"/>
              </a:ext>
            </a:extLst>
          </p:cNvPr>
          <p:cNvSpPr txBox="1"/>
          <p:nvPr/>
        </p:nvSpPr>
        <p:spPr>
          <a:xfrm>
            <a:off x="1899229" y="1981499"/>
            <a:ext cx="9642138" cy="926407"/>
          </a:xfrm>
          <a:prstGeom prst="rect">
            <a:avLst/>
          </a:prstGeom>
          <a:noFill/>
        </p:spPr>
        <p:txBody>
          <a:bodyPr wrap="square" lIns="0" tIns="0" rIns="0" bIns="0" rtlCol="0" anchor="ctr">
            <a:spAutoFit/>
          </a:bodyPr>
          <a:lstStyle/>
          <a:p>
            <a:pPr defTabSz="914367">
              <a:spcBef>
                <a:spcPts val="392"/>
              </a:spcBef>
            </a:pPr>
            <a:r>
              <a:rPr lang="zh-CN" altLang="en-US" sz="1961" b="1" dirty="0">
                <a:solidFill>
                  <a:srgbClr val="171717"/>
                </a:solidFill>
                <a:latin typeface="Segoe UI Semibold" panose="020B0702040204020203" pitchFamily="34" charset="0"/>
                <a:ea typeface="Microsoft YaHei" panose="020B0503020204020204" pitchFamily="34" charset="-122"/>
              </a:rPr>
              <a:t>创建一个订阅，告知 </a:t>
            </a:r>
            <a:r>
              <a:rPr lang="en-US" altLang="zh-CN" sz="1961" b="1" dirty="0">
                <a:solidFill>
                  <a:srgbClr val="171717"/>
                </a:solidFill>
                <a:latin typeface="Segoe UI Semibold" panose="020B0702040204020203" pitchFamily="34" charset="0"/>
                <a:ea typeface="Microsoft YaHei" panose="020B0503020204020204" pitchFamily="34" charset="-122"/>
              </a:rPr>
              <a:t>Microsoft Graph </a:t>
            </a:r>
            <a:r>
              <a:rPr lang="zh-CN" altLang="en-US" sz="1961" b="1" dirty="0">
                <a:solidFill>
                  <a:srgbClr val="171717"/>
                </a:solidFill>
                <a:latin typeface="Segoe UI Semibold" panose="020B0702040204020203" pitchFamily="34" charset="0"/>
                <a:ea typeface="Microsoft YaHei" panose="020B0503020204020204" pitchFamily="34" charset="-122"/>
              </a:rPr>
              <a:t>你想接收哪些实体的通知，以及你的 </a:t>
            </a:r>
            <a:r>
              <a:rPr lang="en-US" altLang="zh-CN" sz="1961" b="1" dirty="0">
                <a:solidFill>
                  <a:srgbClr val="171717"/>
                </a:solidFill>
                <a:latin typeface="Segoe UI Semibold" panose="020B0702040204020203" pitchFamily="34" charset="0"/>
                <a:ea typeface="Microsoft YaHei" panose="020B0503020204020204" pitchFamily="34" charset="-122"/>
              </a:rPr>
              <a:t>Web API </a:t>
            </a:r>
            <a:r>
              <a:rPr lang="zh-CN" altLang="en-US" sz="1961" b="1" dirty="0">
                <a:solidFill>
                  <a:srgbClr val="171717"/>
                </a:solidFill>
                <a:latin typeface="Segoe UI Semibold" panose="020B0702040204020203" pitchFamily="34" charset="0"/>
                <a:ea typeface="Microsoft YaHei" panose="020B0503020204020204" pitchFamily="34" charset="-122"/>
              </a:rPr>
              <a:t>的地址以便发布这些通知。</a:t>
            </a:r>
          </a:p>
          <a:p>
            <a:pPr marL="336145" indent="-336145" defTabSz="914367">
              <a:spcBef>
                <a:spcPts val="392"/>
              </a:spcBef>
              <a:buFont typeface="Arial" panose="020B0604020202020204" pitchFamily="34" charset="0"/>
              <a:buChar char="•"/>
            </a:pPr>
            <a:r>
              <a:rPr lang="zh-CN" altLang="en-US" sz="1765" dirty="0">
                <a:solidFill>
                  <a:srgbClr val="171717"/>
                </a:solidFill>
                <a:latin typeface="Segoe UI" panose="020B0502040204020203" pitchFamily="34" charset="0"/>
                <a:ea typeface="Microsoft YaHei" panose="020B0503020204020204" pitchFamily="34" charset="-122"/>
              </a:rPr>
              <a:t>根据需要管理和更新订阅</a:t>
            </a:r>
          </a:p>
        </p:txBody>
      </p:sp>
      <p:cxnSp>
        <p:nvCxnSpPr>
          <p:cNvPr id="9" name="Straight Connector 8">
            <a:extLst>
              <a:ext uri="{FF2B5EF4-FFF2-40B4-BE49-F238E27FC236}">
                <a16:creationId xmlns:a16="http://schemas.microsoft.com/office/drawing/2014/main" id="{ED62C1D4-41B3-47CA-AEBD-709FC9154579}"/>
              </a:ext>
              <a:ext uri="{C183D7F6-B498-43B3-948B-1728B52AA6E4}">
                <adec:decorative xmlns:adec="http://schemas.microsoft.com/office/drawing/2017/decorative" val="1"/>
              </a:ext>
            </a:extLst>
          </p:cNvPr>
          <p:cNvCxnSpPr>
            <a:cxnSpLocks/>
          </p:cNvCxnSpPr>
          <p:nvPr/>
        </p:nvCxnSpPr>
        <p:spPr>
          <a:xfrm>
            <a:off x="1897842" y="3169463"/>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a shield with exclamation mark in the middle">
            <a:extLst>
              <a:ext uri="{FF2B5EF4-FFF2-40B4-BE49-F238E27FC236}">
                <a16:creationId xmlns:a16="http://schemas.microsoft.com/office/drawing/2014/main" id="{C78A185C-6C7A-43EE-82AA-A5163C4382ED}"/>
              </a:ext>
            </a:extLst>
          </p:cNvPr>
          <p:cNvPicPr>
            <a:picLocks noChangeAspect="1"/>
          </p:cNvPicPr>
          <p:nvPr/>
        </p:nvPicPr>
        <p:blipFill>
          <a:blip r:embed="rId5"/>
          <a:stretch>
            <a:fillRect/>
          </a:stretch>
        </p:blipFill>
        <p:spPr>
          <a:xfrm>
            <a:off x="665945" y="4542598"/>
            <a:ext cx="825339" cy="825339"/>
          </a:xfrm>
          <a:prstGeom prst="rect">
            <a:avLst/>
          </a:prstGeom>
        </p:spPr>
      </p:pic>
      <p:sp>
        <p:nvSpPr>
          <p:cNvPr id="21" name="TextBox 20">
            <a:extLst>
              <a:ext uri="{FF2B5EF4-FFF2-40B4-BE49-F238E27FC236}">
                <a16:creationId xmlns:a16="http://schemas.microsoft.com/office/drawing/2014/main" id="{0A4BC5D5-1506-4D9A-ABC1-72DD16355211}"/>
              </a:ext>
            </a:extLst>
          </p:cNvPr>
          <p:cNvSpPr txBox="1"/>
          <p:nvPr/>
        </p:nvSpPr>
        <p:spPr>
          <a:xfrm>
            <a:off x="1899229" y="3456120"/>
            <a:ext cx="9642138" cy="603453"/>
          </a:xfrm>
          <a:prstGeom prst="rect">
            <a:avLst/>
          </a:prstGeom>
          <a:noFill/>
        </p:spPr>
        <p:txBody>
          <a:bodyPr wrap="square" lIns="0" tIns="0" rIns="0" bIns="0" rtlCol="0" anchor="t">
            <a:spAutoFit/>
          </a:bodyPr>
          <a:lstStyle/>
          <a:p>
            <a:pPr defTabSz="914367"/>
            <a:r>
              <a:rPr lang="zh-CN" altLang="en-US" sz="1961" b="1" dirty="0">
                <a:solidFill>
                  <a:srgbClr val="171717"/>
                </a:solidFill>
                <a:latin typeface="Segoe UI Semibold" panose="020B0702040204020203" pitchFamily="34" charset="0"/>
                <a:ea typeface="Microsoft YaHei" panose="020B0503020204020204" pitchFamily="34" charset="-122"/>
              </a:rPr>
              <a:t>如果你需要在自己的系统中复制数据，你的应用</a:t>
            </a:r>
            <a:r>
              <a:rPr lang="zh-CN" altLang="en-US" sz="1961" b="1">
                <a:solidFill>
                  <a:srgbClr val="171717"/>
                </a:solidFill>
                <a:latin typeface="Segoe UI Semibold" panose="020B0702040204020203" pitchFamily="34" charset="0"/>
                <a:ea typeface="Microsoft YaHei" panose="020B0503020204020204" pitchFamily="34" charset="-122"/>
              </a:rPr>
              <a:t>从 </a:t>
            </a:r>
            <a:r>
              <a:rPr lang="en-US" altLang="zh-CN" sz="1961" b="1">
                <a:solidFill>
                  <a:srgbClr val="171717"/>
                </a:solidFill>
                <a:latin typeface="Segoe UI Semibold" panose="020B0702040204020203" pitchFamily="34" charset="0"/>
                <a:ea typeface="Microsoft YaHei" panose="020B0503020204020204" pitchFamily="34" charset="-122"/>
              </a:rPr>
              <a:t>Microsoft Graph </a:t>
            </a:r>
            <a:r>
              <a:rPr lang="zh-CN" altLang="en-US" sz="1961" b="1">
                <a:solidFill>
                  <a:srgbClr val="171717"/>
                </a:solidFill>
                <a:latin typeface="Segoe UI Semibold" panose="020B0702040204020203" pitchFamily="34" charset="0"/>
                <a:ea typeface="Microsoft YaHei" panose="020B0503020204020204" pitchFamily="34" charset="-122"/>
              </a:rPr>
              <a:t>收到</a:t>
            </a:r>
            <a:r>
              <a:rPr lang="zh-CN" altLang="en-US" sz="1961" b="1" dirty="0">
                <a:solidFill>
                  <a:srgbClr val="171717"/>
                </a:solidFill>
                <a:latin typeface="Segoe UI Semibold" panose="020B0702040204020203" pitchFamily="34" charset="0"/>
                <a:ea typeface="Microsoft YaHei" panose="020B0503020204020204" pitchFamily="34" charset="-122"/>
              </a:rPr>
              <a:t>的变更通知可以帮助你跟踪实体的变更。</a:t>
            </a:r>
          </a:p>
        </p:txBody>
      </p:sp>
      <p:pic>
        <p:nvPicPr>
          <p:cNvPr id="2" name="Picture 1" descr="Icon of a series of rectangles">
            <a:extLst>
              <a:ext uri="{FF2B5EF4-FFF2-40B4-BE49-F238E27FC236}">
                <a16:creationId xmlns:a16="http://schemas.microsoft.com/office/drawing/2014/main" id="{984B17F8-DE83-48AB-91CC-FF3D6034ED7F}"/>
              </a:ext>
            </a:extLst>
          </p:cNvPr>
          <p:cNvPicPr>
            <a:picLocks noChangeAspect="1"/>
          </p:cNvPicPr>
          <p:nvPr/>
        </p:nvPicPr>
        <p:blipFill>
          <a:blip r:embed="rId6"/>
          <a:stretch>
            <a:fillRect/>
          </a:stretch>
        </p:blipFill>
        <p:spPr>
          <a:xfrm>
            <a:off x="667743" y="2097097"/>
            <a:ext cx="823541" cy="825339"/>
          </a:xfrm>
          <a:prstGeom prst="rect">
            <a:avLst/>
          </a:prstGeom>
        </p:spPr>
      </p:pic>
      <p:cxnSp>
        <p:nvCxnSpPr>
          <p:cNvPr id="5" name="Straight Connector 4">
            <a:extLst>
              <a:ext uri="{FF2B5EF4-FFF2-40B4-BE49-F238E27FC236}">
                <a16:creationId xmlns:a16="http://schemas.microsoft.com/office/drawing/2014/main" id="{EA950CEE-F479-477C-94C9-8A0B7C947499}"/>
              </a:ext>
              <a:ext uri="{C183D7F6-B498-43B3-948B-1728B52AA6E4}">
                <adec:decorative xmlns:adec="http://schemas.microsoft.com/office/drawing/2017/decorative" val="1"/>
              </a:ext>
            </a:extLst>
          </p:cNvPr>
          <p:cNvCxnSpPr>
            <a:cxnSpLocks/>
          </p:cNvCxnSpPr>
          <p:nvPr/>
        </p:nvCxnSpPr>
        <p:spPr>
          <a:xfrm>
            <a:off x="1897842" y="4423508"/>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E03A88-A94D-4AD6-993C-CE87912E8481}"/>
              </a:ext>
            </a:extLst>
          </p:cNvPr>
          <p:cNvSpPr txBox="1"/>
          <p:nvPr/>
        </p:nvSpPr>
        <p:spPr>
          <a:xfrm>
            <a:off x="1899229" y="4710165"/>
            <a:ext cx="9642138" cy="543226"/>
          </a:xfrm>
          <a:prstGeom prst="rect">
            <a:avLst/>
          </a:prstGeom>
          <a:noFill/>
        </p:spPr>
        <p:txBody>
          <a:bodyPr wrap="square" lIns="0" tIns="0" rIns="0" bIns="0" rtlCol="0" anchor="t">
            <a:spAutoFit/>
          </a:bodyPr>
          <a:lstStyle/>
          <a:p>
            <a:pPr defTabSz="914367"/>
            <a:r>
              <a:rPr lang="zh-CN" altLang="en-US" sz="1765" b="1" dirty="0">
                <a:solidFill>
                  <a:srgbClr val="171717"/>
                </a:solidFill>
                <a:latin typeface="Segoe UI Semibold" panose="020B0702040204020203" pitchFamily="34" charset="0"/>
                <a:ea typeface="Microsoft YaHei" panose="020B0503020204020204" pitchFamily="34" charset="-122"/>
              </a:rPr>
              <a:t>必须建立知名且可访问的 </a:t>
            </a:r>
            <a:r>
              <a:rPr lang="en-US" altLang="zh-CN" sz="1765" b="1" dirty="0">
                <a:solidFill>
                  <a:srgbClr val="171717"/>
                </a:solidFill>
                <a:latin typeface="Segoe UI Semibold" panose="020B0702040204020203" pitchFamily="34" charset="0"/>
                <a:ea typeface="Microsoft YaHei" panose="020B0503020204020204" pitchFamily="34" charset="-122"/>
              </a:rPr>
              <a:t>HTTPS </a:t>
            </a:r>
            <a:r>
              <a:rPr lang="zh-CN" altLang="en-US" sz="1765" b="1" dirty="0">
                <a:solidFill>
                  <a:srgbClr val="171717"/>
                </a:solidFill>
                <a:latin typeface="Segoe UI Semibold" panose="020B0702040204020203" pitchFamily="34" charset="0"/>
                <a:ea typeface="Microsoft YaHei" panose="020B0503020204020204" pitchFamily="34" charset="-122"/>
              </a:rPr>
              <a:t>保护端点来接收通知。</a:t>
            </a:r>
          </a:p>
          <a:p>
            <a:pPr marL="280121" indent="-280121" defTabSz="914367">
              <a:buFont typeface="Arial" panose="020B0604020202020204" pitchFamily="34" charset="0"/>
              <a:buChar char="•"/>
            </a:pPr>
            <a:r>
              <a:rPr lang="zh-CN" altLang="en-US" sz="1765" dirty="0">
                <a:solidFill>
                  <a:srgbClr val="171717"/>
                </a:solidFill>
                <a:latin typeface="Segoe UI" panose="020B0502040204020203" pitchFamily="34" charset="0"/>
                <a:ea typeface="Microsoft YaHei" panose="020B0503020204020204" pitchFamily="34" charset="-122"/>
              </a:rPr>
              <a:t>使用 </a:t>
            </a:r>
            <a:r>
              <a:rPr lang="en-US" altLang="zh-CN" sz="1765" dirty="0" err="1">
                <a:solidFill>
                  <a:srgbClr val="171717"/>
                </a:solidFill>
                <a:latin typeface="Segoe UI" panose="020B0502040204020203" pitchFamily="34" charset="0"/>
                <a:ea typeface="Microsoft YaHei" panose="020B0503020204020204" pitchFamily="34" charset="-122"/>
              </a:rPr>
              <a:t>ngrok</a:t>
            </a:r>
            <a:r>
              <a:rPr lang="zh-CN" altLang="en-US" sz="1765" dirty="0">
                <a:solidFill>
                  <a:srgbClr val="171717"/>
                </a:solidFill>
                <a:latin typeface="Segoe UI" panose="020B0502040204020203" pitchFamily="34" charset="0"/>
                <a:ea typeface="Microsoft YaHei" panose="020B0503020204020204" pitchFamily="34" charset="-122"/>
              </a:rPr>
              <a:t> 简化本地开发</a:t>
            </a:r>
          </a:p>
        </p:txBody>
      </p:sp>
    </p:spTree>
    <p:extLst>
      <p:ext uri="{BB962C8B-B14F-4D97-AF65-F5344CB8AC3E}">
        <p14:creationId xmlns:p14="http://schemas.microsoft.com/office/powerpoint/2010/main" val="10568699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a:latin typeface="Segoe UI Semibold" panose="020B0702040204020203" pitchFamily="34" charset="0"/>
                <a:ea typeface="Microsoft YaHei" panose="020B0503020204020204" pitchFamily="34" charset="-122"/>
              </a:rPr>
              <a:t>Microsoft Graph</a:t>
            </a:r>
            <a:r>
              <a:rPr lang="zh-CN" altLang="en-US" b="1">
                <a:latin typeface="Segoe UI Semibold" panose="020B0702040204020203" pitchFamily="34" charset="0"/>
                <a:ea typeface="Microsoft YaHei" panose="020B0503020204020204" pitchFamily="34" charset="-122"/>
              </a:rPr>
              <a:t>：</a:t>
            </a:r>
            <a:r>
              <a:rPr lang="en-US" altLang="zh-CN" b="1">
                <a:latin typeface="Segoe UI Semibold" panose="020B0702040204020203" pitchFamily="34" charset="0"/>
                <a:ea typeface="Microsoft YaHei" panose="020B0503020204020204" pitchFamily="34" charset="-122"/>
              </a:rPr>
              <a:t>Microsoft 365 </a:t>
            </a:r>
            <a:r>
              <a:rPr lang="zh-CN" altLang="en-US" b="1">
                <a:latin typeface="Segoe UI Semibold" panose="020B0702040204020203" pitchFamily="34" charset="0"/>
                <a:ea typeface="Microsoft YaHei" panose="020B0503020204020204" pitchFamily="34" charset="-122"/>
              </a:rPr>
              <a:t>的</a:t>
            </a:r>
            <a:r>
              <a:rPr lang="zh-CN" altLang="en-US" b="1" dirty="0">
                <a:latin typeface="Segoe UI Semibold" panose="020B0702040204020203" pitchFamily="34" charset="0"/>
                <a:ea typeface="Microsoft YaHei" panose="020B0503020204020204" pitchFamily="34" charset="-122"/>
              </a:rPr>
              <a:t>网关</a:t>
            </a:r>
          </a:p>
        </p:txBody>
      </p:sp>
      <p:sp>
        <p:nvSpPr>
          <p:cNvPr id="3" name="Text Placeholder 2"/>
          <p:cNvSpPr>
            <a:spLocks noGrp="1"/>
          </p:cNvSpPr>
          <p:nvPr>
            <p:ph type="body" sz="quarter" idx="10"/>
          </p:nvPr>
        </p:nvSpPr>
        <p:spPr>
          <a:xfrm>
            <a:off x="584201" y="1435780"/>
            <a:ext cx="11018520" cy="3262432"/>
          </a:xfrm>
        </p:spPr>
        <p:txBody>
          <a:bodyPr/>
          <a:lstStyle/>
          <a:p>
            <a:pPr marL="0" indent="0">
              <a:buNone/>
            </a:pPr>
            <a:r>
              <a:rPr lang="en-US" altLang="zh-CN" b="1">
                <a:solidFill>
                  <a:schemeClr val="accent1"/>
                </a:solidFill>
                <a:latin typeface="Segoe UI Semibold" panose="020B0702040204020203" pitchFamily="34" charset="0"/>
                <a:ea typeface="Microsoft YaHei" panose="020B0503020204020204" pitchFamily="34" charset="-122"/>
              </a:rPr>
              <a:t>Microsoft Graph </a:t>
            </a:r>
            <a:r>
              <a:rPr lang="zh-CN" altLang="en-US" b="1">
                <a:solidFill>
                  <a:schemeClr val="accent1"/>
                </a:solidFill>
                <a:latin typeface="Segoe UI Semibold" panose="020B0702040204020203" pitchFamily="34" charset="0"/>
                <a:ea typeface="Microsoft YaHei" panose="020B0503020204020204" pitchFamily="34" charset="-122"/>
              </a:rPr>
              <a:t>作为</a:t>
            </a:r>
            <a:r>
              <a:rPr lang="zh-CN" altLang="en-US" b="1" dirty="0">
                <a:solidFill>
                  <a:schemeClr val="accent1"/>
                </a:solidFill>
                <a:latin typeface="Segoe UI Semibold" panose="020B0702040204020203" pitchFamily="34" charset="0"/>
                <a:ea typeface="Microsoft YaHei" panose="020B0503020204020204" pitchFamily="34" charset="-122"/>
              </a:rPr>
              <a:t>单一资源，代理了多</a:t>
            </a:r>
            <a:r>
              <a:rPr lang="zh-CN" altLang="en-US" b="1">
                <a:solidFill>
                  <a:schemeClr val="accent1"/>
                </a:solidFill>
                <a:latin typeface="Segoe UI Semibold" panose="020B0702040204020203" pitchFamily="34" charset="0"/>
                <a:ea typeface="Microsoft YaHei" panose="020B0503020204020204" pitchFamily="34" charset="-122"/>
              </a:rPr>
              <a:t>个 </a:t>
            </a:r>
            <a:r>
              <a:rPr lang="en-US" altLang="zh-CN" b="1">
                <a:solidFill>
                  <a:schemeClr val="accent1"/>
                </a:solidFill>
                <a:latin typeface="Segoe UI Semibold" panose="020B0702040204020203" pitchFamily="34" charset="0"/>
                <a:ea typeface="Microsoft YaHei" panose="020B0503020204020204" pitchFamily="34" charset="-122"/>
              </a:rPr>
              <a:t>Microsoft </a:t>
            </a:r>
            <a:r>
              <a:rPr lang="zh-CN" altLang="en-US" b="1">
                <a:solidFill>
                  <a:schemeClr val="accent1"/>
                </a:solidFill>
                <a:latin typeface="Segoe UI Semibold" panose="020B0702040204020203" pitchFamily="34" charset="0"/>
                <a:ea typeface="Microsoft YaHei" panose="020B0503020204020204" pitchFamily="34" charset="-122"/>
              </a:rPr>
              <a:t>服务</a:t>
            </a:r>
            <a:endParaRPr lang="zh-CN" altLang="en-US" b="1" dirty="0">
              <a:solidFill>
                <a:schemeClr val="accent1"/>
              </a:solidFill>
              <a:latin typeface="Segoe UI Semibold" panose="020B07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简化令牌获取和管理</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无需再使用传统发现</a:t>
            </a:r>
            <a:r>
              <a:rPr lang="zh-CN" altLang="en-US" dirty="0">
                <a:latin typeface="Microsoft YaHei" panose="020B0503020204020204" pitchFamily="34" charset="-122"/>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使用“</a:t>
            </a:r>
            <a:r>
              <a:rPr lang="en-US" altLang="zh-CN">
                <a:latin typeface="Segoe UI" panose="020B0502040204020203" pitchFamily="34" charset="0"/>
                <a:ea typeface="Microsoft YaHei" panose="020B0503020204020204" pitchFamily="34" charset="-122"/>
              </a:rPr>
              <a:t>me”</a:t>
            </a:r>
            <a:r>
              <a:rPr lang="zh-CN" altLang="en-US">
                <a:latin typeface="Segoe UI" panose="020B0502040204020203" pitchFamily="34" charset="0"/>
                <a:ea typeface="Microsoft YaHei" panose="020B0503020204020204" pitchFamily="34" charset="-122"/>
              </a:rPr>
              <a:t>和“</a:t>
            </a:r>
            <a:r>
              <a:rPr lang="en-US" altLang="zh-CN">
                <a:latin typeface="Segoe UI" panose="020B0502040204020203" pitchFamily="34" charset="0"/>
                <a:ea typeface="Microsoft YaHei" panose="020B0503020204020204" pitchFamily="34" charset="-122"/>
              </a:rPr>
              <a:t>myorganization</a:t>
            </a:r>
            <a:r>
              <a:rPr lang="zh-CN" altLang="en-US">
                <a:latin typeface="Segoe UI" panose="020B0502040204020203" pitchFamily="34" charset="0"/>
                <a:ea typeface="Microsoft YaHei" panose="020B0503020204020204" pitchFamily="34" charset="-122"/>
              </a:rPr>
              <a:t>”</a:t>
            </a:r>
            <a:r>
              <a:rPr lang="zh-CN" altLang="en-US">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允许轻松遍历对象和关系</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支持</a:t>
            </a:r>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帐户（工作</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学校</a:t>
            </a:r>
            <a:r>
              <a:rPr lang="zh-CN" altLang="en-US" dirty="0">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和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帐户</a:t>
            </a:r>
            <a:r>
              <a:rPr lang="zh-CN" altLang="en-US" dirty="0">
                <a:latin typeface="Segoe UI" panose="020B0502040204020203" pitchFamily="34" charset="0"/>
                <a:ea typeface="Microsoft YaHei" panose="020B0503020204020204" pitchFamily="34" charset="-122"/>
              </a:rPr>
              <a:t>（消费者）进行多重身份验证</a:t>
            </a:r>
          </a:p>
        </p:txBody>
      </p:sp>
    </p:spTree>
    <p:extLst>
      <p:ext uri="{BB962C8B-B14F-4D97-AF65-F5344CB8AC3E}">
        <p14:creationId xmlns:p14="http://schemas.microsoft.com/office/powerpoint/2010/main" val="1516157161"/>
      </p:ext>
    </p:extLst>
  </p:cSld>
  <p:clrMapOvr>
    <a:overrideClrMapping bg1="lt1" tx1="dk1" bg2="lt2" tx2="dk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变更通知</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267733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740" y="120438"/>
            <a:ext cx="11018520" cy="430826"/>
          </a:xfrm>
        </p:spPr>
        <p:txBody>
          <a:bodyPr/>
          <a:lstStyle/>
          <a:p>
            <a:r>
              <a:rPr lang="zh-CN" altLang="en-US" b="1" dirty="0">
                <a:latin typeface="Segoe UI Semibold" panose="020B0702040204020203" pitchFamily="34" charset="0"/>
                <a:ea typeface="Microsoft YaHei" panose="020B0503020204020204" pitchFamily="34" charset="-122"/>
              </a:rPr>
              <a:t>订阅 </a:t>
            </a:r>
            <a:r>
              <a:rPr lang="en-US" altLang="zh-CN" b="1" dirty="0">
                <a:latin typeface="Segoe UI Semibold" panose="020B0702040204020203" pitchFamily="34" charset="0"/>
                <a:ea typeface="Microsoft YaHei" panose="020B0503020204020204" pitchFamily="34" charset="-122"/>
              </a:rPr>
              <a:t>Microsoft Graph API </a:t>
            </a:r>
            <a:r>
              <a:rPr lang="zh-CN" altLang="en-US" b="1" dirty="0">
                <a:latin typeface="Segoe UI Semibold" panose="020B0702040204020203" pitchFamily="34" charset="0"/>
                <a:ea typeface="Microsoft YaHei" panose="020B0503020204020204" pitchFamily="34" charset="-122"/>
              </a:rPr>
              <a:t>的通知</a:t>
            </a:r>
          </a:p>
        </p:txBody>
      </p:sp>
      <p:pic>
        <p:nvPicPr>
          <p:cNvPr id="4" name="Picture 3" descr="包含三个人及向下箭头的图标">
            <a:extLst>
              <a:ext uri="{FF2B5EF4-FFF2-40B4-BE49-F238E27FC236}">
                <a16:creationId xmlns:a16="http://schemas.microsoft.com/office/drawing/2014/main" id="{CC30DEBB-93BC-4471-B11E-3A92E319E888}"/>
              </a:ext>
            </a:extLst>
          </p:cNvPr>
          <p:cNvPicPr>
            <a:picLocks noChangeAspect="1"/>
          </p:cNvPicPr>
          <p:nvPr/>
        </p:nvPicPr>
        <p:blipFill>
          <a:blip r:embed="rId3"/>
          <a:stretch>
            <a:fillRect/>
          </a:stretch>
        </p:blipFill>
        <p:spPr>
          <a:xfrm>
            <a:off x="665945" y="715463"/>
            <a:ext cx="825339" cy="825339"/>
          </a:xfrm>
          <a:prstGeom prst="rect">
            <a:avLst/>
          </a:prstGeom>
        </p:spPr>
      </p:pic>
      <p:sp>
        <p:nvSpPr>
          <p:cNvPr id="11" name="TextBox 10">
            <a:extLst>
              <a:ext uri="{FF2B5EF4-FFF2-40B4-BE49-F238E27FC236}">
                <a16:creationId xmlns:a16="http://schemas.microsoft.com/office/drawing/2014/main" id="{261A526D-C22E-4EC0-9DCF-AF23AC8EB0FE}"/>
              </a:ext>
            </a:extLst>
          </p:cNvPr>
          <p:cNvSpPr txBox="1"/>
          <p:nvPr/>
        </p:nvSpPr>
        <p:spPr>
          <a:xfrm>
            <a:off x="1899228" y="954639"/>
            <a:ext cx="9642138" cy="346985"/>
          </a:xfrm>
          <a:prstGeom prst="rect">
            <a:avLst/>
          </a:prstGeom>
          <a:noFill/>
        </p:spPr>
        <p:txBody>
          <a:bodyPr wrap="square" lIns="0" tIns="0" rIns="0" bIns="0" rtlCol="0" anchor="ctr">
            <a:spAutoFit/>
          </a:bodyPr>
          <a:lstStyle/>
          <a:p>
            <a:pPr defTabSz="914367"/>
            <a:r>
              <a:rPr lang="zh-CN" altLang="en-US" sz="2255">
                <a:solidFill>
                  <a:srgbClr val="1A1A1A"/>
                </a:solidFill>
                <a:latin typeface="Segoe UI" panose="020B0502040204020203" pitchFamily="34" charset="0"/>
                <a:ea typeface="Microsoft YaHei" panose="020B0503020204020204" pitchFamily="34" charset="-122"/>
              </a:rPr>
              <a:t>注册 </a:t>
            </a:r>
            <a:r>
              <a:rPr lang="en-US" altLang="zh-CN" sz="2255">
                <a:solidFill>
                  <a:srgbClr val="1A1A1A"/>
                </a:solidFill>
                <a:latin typeface="Segoe UI" panose="020B0502040204020203" pitchFamily="34" charset="0"/>
                <a:ea typeface="Microsoft YaHei" panose="020B0503020204020204" pitchFamily="34" charset="-122"/>
              </a:rPr>
              <a:t>Azure AD </a:t>
            </a:r>
            <a:r>
              <a:rPr lang="zh-CN" altLang="en-US" sz="2255">
                <a:solidFill>
                  <a:srgbClr val="1A1A1A"/>
                </a:solidFill>
                <a:latin typeface="Segoe UI" panose="020B0502040204020203" pitchFamily="34" charset="0"/>
                <a:ea typeface="Microsoft YaHei" panose="020B0503020204020204" pitchFamily="34" charset="-122"/>
              </a:rPr>
              <a:t>应用</a:t>
            </a:r>
            <a:r>
              <a:rPr lang="zh-CN" altLang="en-US" sz="2255" dirty="0">
                <a:solidFill>
                  <a:srgbClr val="1A1A1A"/>
                </a:solidFill>
                <a:latin typeface="Segoe UI" panose="020B0502040204020203" pitchFamily="34" charset="0"/>
                <a:ea typeface="Microsoft YaHei" panose="020B0503020204020204" pitchFamily="34" charset="-122"/>
              </a:rPr>
              <a:t>并配置必要的权限。</a:t>
            </a:r>
          </a:p>
        </p:txBody>
      </p:sp>
      <p:cxnSp>
        <p:nvCxnSpPr>
          <p:cNvPr id="8" name="Straight Connector 7">
            <a:extLst>
              <a:ext uri="{FF2B5EF4-FFF2-40B4-BE49-F238E27FC236}">
                <a16:creationId xmlns:a16="http://schemas.microsoft.com/office/drawing/2014/main" id="{7903D88F-E8C4-460F-8545-8420992A0DA1}"/>
              </a:ext>
              <a:ext uri="{C183D7F6-B498-43B3-948B-1728B52AA6E4}">
                <adec:decorative xmlns:adec="http://schemas.microsoft.com/office/drawing/2017/decorative" val="1"/>
              </a:ext>
            </a:extLst>
          </p:cNvPr>
          <p:cNvCxnSpPr>
            <a:cxnSpLocks/>
          </p:cNvCxnSpPr>
          <p:nvPr/>
        </p:nvCxnSpPr>
        <p:spPr>
          <a:xfrm>
            <a:off x="1897841" y="1688496"/>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齿轮图标">
            <a:extLst>
              <a:ext uri="{FF2B5EF4-FFF2-40B4-BE49-F238E27FC236}">
                <a16:creationId xmlns:a16="http://schemas.microsoft.com/office/drawing/2014/main" id="{EF1A4CDB-FBC1-47ED-8B0E-DBE4F7D0CA2F}"/>
              </a:ext>
            </a:extLst>
          </p:cNvPr>
          <p:cNvPicPr>
            <a:picLocks noChangeAspect="1"/>
          </p:cNvPicPr>
          <p:nvPr/>
        </p:nvPicPr>
        <p:blipFill>
          <a:blip r:embed="rId4"/>
          <a:stretch>
            <a:fillRect/>
          </a:stretch>
        </p:blipFill>
        <p:spPr>
          <a:xfrm>
            <a:off x="665945" y="2967317"/>
            <a:ext cx="825339" cy="825339"/>
          </a:xfrm>
          <a:prstGeom prst="rect">
            <a:avLst/>
          </a:prstGeom>
        </p:spPr>
      </p:pic>
      <p:sp>
        <p:nvSpPr>
          <p:cNvPr id="16" name="TextBox 15">
            <a:extLst>
              <a:ext uri="{FF2B5EF4-FFF2-40B4-BE49-F238E27FC236}">
                <a16:creationId xmlns:a16="http://schemas.microsoft.com/office/drawing/2014/main" id="{A4A5A63C-A34F-4DAF-95B8-88F69552694E}"/>
              </a:ext>
            </a:extLst>
          </p:cNvPr>
          <p:cNvSpPr txBox="1"/>
          <p:nvPr/>
        </p:nvSpPr>
        <p:spPr>
          <a:xfrm>
            <a:off x="1899228" y="2059797"/>
            <a:ext cx="9642138" cy="346985"/>
          </a:xfrm>
          <a:prstGeom prst="rect">
            <a:avLst/>
          </a:prstGeom>
          <a:noFill/>
        </p:spPr>
        <p:txBody>
          <a:bodyPr wrap="square" lIns="0" tIns="0" rIns="0" bIns="0" rtlCol="0" anchor="ctr">
            <a:spAutoFit/>
          </a:bodyPr>
          <a:lstStyle/>
          <a:p>
            <a:pPr defTabSz="914367"/>
            <a:r>
              <a:rPr lang="zh-CN" altLang="en-US" sz="2255">
                <a:solidFill>
                  <a:srgbClr val="1A1A1A"/>
                </a:solidFill>
                <a:latin typeface="Segoe UI" panose="020B0502040204020203" pitchFamily="34" charset="0"/>
                <a:ea typeface="Microsoft YaHei" panose="020B0503020204020204" pitchFamily="34" charset="-122"/>
              </a:rPr>
              <a:t>获取 </a:t>
            </a:r>
            <a:r>
              <a:rPr lang="en-US" altLang="zh-CN" sz="2255">
                <a:solidFill>
                  <a:srgbClr val="1A1A1A"/>
                </a:solidFill>
                <a:latin typeface="Segoe UI" panose="020B0502040204020203" pitchFamily="34" charset="0"/>
                <a:ea typeface="Microsoft YaHei" panose="020B0503020204020204" pitchFamily="34" charset="-122"/>
              </a:rPr>
              <a:t>Microsoft Graph </a:t>
            </a:r>
            <a:r>
              <a:rPr lang="zh-CN" altLang="en-US" sz="2255">
                <a:solidFill>
                  <a:srgbClr val="1A1A1A"/>
                </a:solidFill>
                <a:latin typeface="Segoe UI" panose="020B0502040204020203" pitchFamily="34" charset="0"/>
                <a:ea typeface="Microsoft YaHei" panose="020B0503020204020204" pitchFamily="34" charset="-122"/>
              </a:rPr>
              <a:t>的</a:t>
            </a:r>
            <a:r>
              <a:rPr lang="zh-CN" altLang="en-US" sz="2255" dirty="0">
                <a:solidFill>
                  <a:srgbClr val="1A1A1A"/>
                </a:solidFill>
                <a:latin typeface="Segoe UI" panose="020B0502040204020203" pitchFamily="34" charset="0"/>
                <a:ea typeface="Microsoft YaHei" panose="020B0503020204020204" pitchFamily="34" charset="-122"/>
              </a:rPr>
              <a:t>访问令牌。</a:t>
            </a:r>
          </a:p>
        </p:txBody>
      </p:sp>
      <p:cxnSp>
        <p:nvCxnSpPr>
          <p:cNvPr id="9" name="Straight Connector 8">
            <a:extLst>
              <a:ext uri="{FF2B5EF4-FFF2-40B4-BE49-F238E27FC236}">
                <a16:creationId xmlns:a16="http://schemas.microsoft.com/office/drawing/2014/main" id="{ED62C1D4-41B3-47CA-AEBD-709FC9154579}"/>
              </a:ext>
              <a:ext uri="{C183D7F6-B498-43B3-948B-1728B52AA6E4}">
                <adec:decorative xmlns:adec="http://schemas.microsoft.com/office/drawing/2017/decorative" val="1"/>
              </a:ext>
            </a:extLst>
          </p:cNvPr>
          <p:cNvCxnSpPr>
            <a:cxnSpLocks/>
          </p:cNvCxnSpPr>
          <p:nvPr/>
        </p:nvCxnSpPr>
        <p:spPr>
          <a:xfrm>
            <a:off x="1897840" y="2825507"/>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一块盾牌中间带有感叹号的图标">
            <a:extLst>
              <a:ext uri="{FF2B5EF4-FFF2-40B4-BE49-F238E27FC236}">
                <a16:creationId xmlns:a16="http://schemas.microsoft.com/office/drawing/2014/main" id="{C78A185C-6C7A-43EE-82AA-A5163C4382ED}"/>
              </a:ext>
            </a:extLst>
          </p:cNvPr>
          <p:cNvPicPr>
            <a:picLocks noChangeAspect="1"/>
          </p:cNvPicPr>
          <p:nvPr/>
        </p:nvPicPr>
        <p:blipFill>
          <a:blip r:embed="rId5"/>
          <a:stretch>
            <a:fillRect/>
          </a:stretch>
        </p:blipFill>
        <p:spPr>
          <a:xfrm>
            <a:off x="665945" y="4090089"/>
            <a:ext cx="825339" cy="825339"/>
          </a:xfrm>
          <a:prstGeom prst="rect">
            <a:avLst/>
          </a:prstGeom>
        </p:spPr>
      </p:pic>
      <p:sp>
        <p:nvSpPr>
          <p:cNvPr id="21" name="TextBox 20">
            <a:extLst>
              <a:ext uri="{FF2B5EF4-FFF2-40B4-BE49-F238E27FC236}">
                <a16:creationId xmlns:a16="http://schemas.microsoft.com/office/drawing/2014/main" id="{0A4BC5D5-1506-4D9A-ABC1-72DD16355211}"/>
              </a:ext>
            </a:extLst>
          </p:cNvPr>
          <p:cNvSpPr txBox="1"/>
          <p:nvPr/>
        </p:nvSpPr>
        <p:spPr>
          <a:xfrm>
            <a:off x="1899227" y="3198951"/>
            <a:ext cx="9642138" cy="346985"/>
          </a:xfrm>
          <a:prstGeom prst="rect">
            <a:avLst/>
          </a:prstGeom>
          <a:noFill/>
        </p:spPr>
        <p:txBody>
          <a:bodyPr wrap="square" lIns="0" tIns="0" rIns="0" bIns="0" rtlCol="0" anchor="t">
            <a:spAutoFit/>
          </a:bodyPr>
          <a:lstStyle/>
          <a:p>
            <a:pPr defTabSz="914367"/>
            <a:r>
              <a:rPr lang="zh-CN" altLang="en-US" sz="2255" dirty="0">
                <a:solidFill>
                  <a:srgbClr val="1A1A1A"/>
                </a:solidFill>
                <a:latin typeface="Segoe UI" panose="020B0502040204020203" pitchFamily="34" charset="0"/>
                <a:ea typeface="Microsoft YaHei" panose="020B0503020204020204" pitchFamily="34" charset="-122"/>
              </a:rPr>
              <a:t>订阅要接收的通知。</a:t>
            </a:r>
          </a:p>
        </p:txBody>
      </p:sp>
      <p:pic>
        <p:nvPicPr>
          <p:cNvPr id="2" name="Picture 1" descr="一系列矩形的图标">
            <a:extLst>
              <a:ext uri="{FF2B5EF4-FFF2-40B4-BE49-F238E27FC236}">
                <a16:creationId xmlns:a16="http://schemas.microsoft.com/office/drawing/2014/main" id="{984B17F8-DE83-48AB-91CC-FF3D6034ED7F}"/>
              </a:ext>
            </a:extLst>
          </p:cNvPr>
          <p:cNvPicPr>
            <a:picLocks noChangeAspect="1"/>
          </p:cNvPicPr>
          <p:nvPr/>
        </p:nvPicPr>
        <p:blipFill>
          <a:blip r:embed="rId6"/>
          <a:stretch>
            <a:fillRect/>
          </a:stretch>
        </p:blipFill>
        <p:spPr>
          <a:xfrm>
            <a:off x="665945" y="1839577"/>
            <a:ext cx="823541" cy="825339"/>
          </a:xfrm>
          <a:prstGeom prst="rect">
            <a:avLst/>
          </a:prstGeom>
        </p:spPr>
      </p:pic>
      <p:cxnSp>
        <p:nvCxnSpPr>
          <p:cNvPr id="5" name="Straight Connector 4">
            <a:extLst>
              <a:ext uri="{FF2B5EF4-FFF2-40B4-BE49-F238E27FC236}">
                <a16:creationId xmlns:a16="http://schemas.microsoft.com/office/drawing/2014/main" id="{EA950CEE-F479-477C-94C9-8A0B7C947499}"/>
              </a:ext>
              <a:ext uri="{C183D7F6-B498-43B3-948B-1728B52AA6E4}">
                <adec:decorative xmlns:adec="http://schemas.microsoft.com/office/drawing/2017/decorative" val="1"/>
              </a:ext>
            </a:extLst>
          </p:cNvPr>
          <p:cNvCxnSpPr>
            <a:cxnSpLocks/>
          </p:cNvCxnSpPr>
          <p:nvPr/>
        </p:nvCxnSpPr>
        <p:spPr>
          <a:xfrm>
            <a:off x="1897840" y="3993356"/>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E03A88-A94D-4AD6-993C-CE87912E8481}"/>
              </a:ext>
            </a:extLst>
          </p:cNvPr>
          <p:cNvSpPr txBox="1"/>
          <p:nvPr/>
        </p:nvSpPr>
        <p:spPr>
          <a:xfrm>
            <a:off x="1899227" y="4362052"/>
            <a:ext cx="9642138" cy="346985"/>
          </a:xfrm>
          <a:prstGeom prst="rect">
            <a:avLst/>
          </a:prstGeom>
          <a:noFill/>
        </p:spPr>
        <p:txBody>
          <a:bodyPr wrap="square" lIns="0" tIns="0" rIns="0" bIns="0" rtlCol="0" anchor="t">
            <a:spAutoFit/>
          </a:bodyPr>
          <a:lstStyle/>
          <a:p>
            <a:pPr defTabSz="914367"/>
            <a:r>
              <a:rPr lang="zh-CN" altLang="en-US" sz="2255" dirty="0">
                <a:solidFill>
                  <a:srgbClr val="1A1A1A"/>
                </a:solidFill>
                <a:latin typeface="Segoe UI" panose="020B0502040204020203" pitchFamily="34" charset="0"/>
                <a:ea typeface="Microsoft YaHei" panose="020B0503020204020204" pitchFamily="34" charset="-122"/>
              </a:rPr>
              <a:t>响应</a:t>
            </a:r>
            <a:r>
              <a:rPr lang="zh-CN" altLang="en-US" sz="2255">
                <a:solidFill>
                  <a:srgbClr val="1A1A1A"/>
                </a:solidFill>
                <a:latin typeface="Segoe UI" panose="020B0502040204020203" pitchFamily="34" charset="0"/>
                <a:ea typeface="Microsoft YaHei" panose="020B0503020204020204" pitchFamily="34" charset="-122"/>
              </a:rPr>
              <a:t>来自 </a:t>
            </a:r>
            <a:r>
              <a:rPr lang="en-US" altLang="zh-CN" sz="2255">
                <a:solidFill>
                  <a:srgbClr val="1A1A1A"/>
                </a:solidFill>
                <a:latin typeface="Segoe UI" panose="020B0502040204020203" pitchFamily="34" charset="0"/>
                <a:ea typeface="Microsoft YaHei" panose="020B0503020204020204" pitchFamily="34" charset="-122"/>
              </a:rPr>
              <a:t>Microsoft Graph </a:t>
            </a:r>
            <a:r>
              <a:rPr lang="zh-CN" altLang="en-US" sz="2255">
                <a:solidFill>
                  <a:srgbClr val="1A1A1A"/>
                </a:solidFill>
                <a:latin typeface="Segoe UI" panose="020B0502040204020203" pitchFamily="34" charset="0"/>
                <a:ea typeface="Microsoft YaHei" panose="020B0503020204020204" pitchFamily="34" charset="-122"/>
              </a:rPr>
              <a:t>的</a:t>
            </a:r>
            <a:r>
              <a:rPr lang="zh-CN" altLang="en-US" sz="2255" dirty="0">
                <a:solidFill>
                  <a:srgbClr val="1A1A1A"/>
                </a:solidFill>
                <a:latin typeface="Segoe UI" panose="020B0502040204020203" pitchFamily="34" charset="0"/>
                <a:ea typeface="Microsoft YaHei" panose="020B0503020204020204" pitchFamily="34" charset="-122"/>
              </a:rPr>
              <a:t>验证请求。</a:t>
            </a:r>
          </a:p>
        </p:txBody>
      </p:sp>
      <p:sp>
        <p:nvSpPr>
          <p:cNvPr id="12" name="TextBox 11">
            <a:extLst>
              <a:ext uri="{FF2B5EF4-FFF2-40B4-BE49-F238E27FC236}">
                <a16:creationId xmlns:a16="http://schemas.microsoft.com/office/drawing/2014/main" id="{63D176F3-FDD5-4706-9BA3-42AA212B8447}"/>
              </a:ext>
            </a:extLst>
          </p:cNvPr>
          <p:cNvSpPr txBox="1"/>
          <p:nvPr/>
        </p:nvSpPr>
        <p:spPr>
          <a:xfrm>
            <a:off x="1883920" y="5449906"/>
            <a:ext cx="9642138" cy="346985"/>
          </a:xfrm>
          <a:prstGeom prst="rect">
            <a:avLst/>
          </a:prstGeom>
          <a:noFill/>
        </p:spPr>
        <p:txBody>
          <a:bodyPr wrap="square" lIns="0" tIns="0" rIns="0" bIns="0" rtlCol="0" anchor="t">
            <a:spAutoFit/>
          </a:bodyPr>
          <a:lstStyle/>
          <a:p>
            <a:pPr defTabSz="914367"/>
            <a:r>
              <a:rPr lang="zh-CN" altLang="en-US" sz="2255" dirty="0">
                <a:solidFill>
                  <a:srgbClr val="1A1A1A"/>
                </a:solidFill>
                <a:latin typeface="Segoe UI" panose="020B0502040204020203" pitchFamily="34" charset="0"/>
                <a:ea typeface="Microsoft YaHei" panose="020B0503020204020204" pitchFamily="34" charset="-122"/>
              </a:rPr>
              <a:t>响应</a:t>
            </a:r>
            <a:r>
              <a:rPr lang="zh-CN" altLang="en-US" sz="2255">
                <a:solidFill>
                  <a:srgbClr val="1A1A1A"/>
                </a:solidFill>
                <a:latin typeface="Segoe UI" panose="020B0502040204020203" pitchFamily="34" charset="0"/>
                <a:ea typeface="Microsoft YaHei" panose="020B0503020204020204" pitchFamily="34" charset="-122"/>
              </a:rPr>
              <a:t>来自 </a:t>
            </a:r>
            <a:r>
              <a:rPr lang="en-US" altLang="zh-CN" sz="2255">
                <a:solidFill>
                  <a:srgbClr val="1A1A1A"/>
                </a:solidFill>
                <a:latin typeface="Segoe UI" panose="020B0502040204020203" pitchFamily="34" charset="0"/>
                <a:ea typeface="Microsoft YaHei" panose="020B0503020204020204" pitchFamily="34" charset="-122"/>
              </a:rPr>
              <a:t>Microsoft Graph </a:t>
            </a:r>
            <a:r>
              <a:rPr lang="zh-CN" altLang="en-US" sz="2255">
                <a:solidFill>
                  <a:srgbClr val="1A1A1A"/>
                </a:solidFill>
                <a:latin typeface="Segoe UI" panose="020B0502040204020203" pitchFamily="34" charset="0"/>
                <a:ea typeface="Microsoft YaHei" panose="020B0503020204020204" pitchFamily="34" charset="-122"/>
              </a:rPr>
              <a:t>的</a:t>
            </a:r>
            <a:r>
              <a:rPr lang="zh-CN" altLang="en-US" sz="2255" dirty="0">
                <a:solidFill>
                  <a:srgbClr val="1A1A1A"/>
                </a:solidFill>
                <a:latin typeface="Segoe UI" panose="020B0502040204020203" pitchFamily="34" charset="0"/>
                <a:ea typeface="Microsoft YaHei" panose="020B0503020204020204" pitchFamily="34" charset="-122"/>
              </a:rPr>
              <a:t>验证请求。</a:t>
            </a:r>
          </a:p>
        </p:txBody>
      </p:sp>
      <p:cxnSp>
        <p:nvCxnSpPr>
          <p:cNvPr id="13" name="Straight Connector 12">
            <a:extLst>
              <a:ext uri="{FF2B5EF4-FFF2-40B4-BE49-F238E27FC236}">
                <a16:creationId xmlns:a16="http://schemas.microsoft.com/office/drawing/2014/main" id="{22C83315-0D65-46DE-8D6D-2E6A4B7FD76E}"/>
              </a:ext>
              <a:ext uri="{C183D7F6-B498-43B3-948B-1728B52AA6E4}">
                <adec:decorative xmlns:adec="http://schemas.microsoft.com/office/drawing/2017/decorative" val="1"/>
              </a:ext>
            </a:extLst>
          </p:cNvPr>
          <p:cNvCxnSpPr>
            <a:cxnSpLocks/>
          </p:cNvCxnSpPr>
          <p:nvPr/>
        </p:nvCxnSpPr>
        <p:spPr>
          <a:xfrm>
            <a:off x="1897840" y="5121509"/>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四个角上有框架的矩形的图标">
            <a:extLst>
              <a:ext uri="{FF2B5EF4-FFF2-40B4-BE49-F238E27FC236}">
                <a16:creationId xmlns:a16="http://schemas.microsoft.com/office/drawing/2014/main" id="{928031D4-9BF6-4505-87C8-52862F024F80}"/>
              </a:ext>
            </a:extLst>
          </p:cNvPr>
          <p:cNvPicPr>
            <a:picLocks noChangeAspect="1"/>
          </p:cNvPicPr>
          <p:nvPr/>
        </p:nvPicPr>
        <p:blipFill>
          <a:blip r:embed="rId7"/>
          <a:stretch>
            <a:fillRect/>
          </a:stretch>
        </p:blipFill>
        <p:spPr>
          <a:xfrm>
            <a:off x="665945" y="5219172"/>
            <a:ext cx="823541" cy="823541"/>
          </a:xfrm>
          <a:prstGeom prst="rect">
            <a:avLst/>
          </a:prstGeom>
        </p:spPr>
      </p:pic>
    </p:spTree>
    <p:extLst>
      <p:ext uri="{BB962C8B-B14F-4D97-AF65-F5344CB8AC3E}">
        <p14:creationId xmlns:p14="http://schemas.microsoft.com/office/powerpoint/2010/main" val="1727499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变更通知订阅端点</a:t>
            </a:r>
          </a:p>
        </p:txBody>
      </p:sp>
      <p:sp>
        <p:nvSpPr>
          <p:cNvPr id="3" name="Subtitle"/>
          <p:cNvSpPr>
            <a:spLocks noGrp="1"/>
          </p:cNvSpPr>
          <p:nvPr>
            <p:ph sz="quarter" idx="10"/>
          </p:nvPr>
        </p:nvSpPr>
        <p:spPr>
          <a:xfrm>
            <a:off x="561967" y="1271637"/>
            <a:ext cx="11017275" cy="30776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为</a:t>
            </a:r>
            <a:r>
              <a:rPr lang="zh-CN" altLang="en-US" dirty="0">
                <a:latin typeface="Segoe UI" panose="020B0502040204020203" pitchFamily="34" charset="0"/>
                <a:ea typeface="Microsoft YaHei" panose="020B0503020204020204" pitchFamily="34" charset="-122"/>
              </a:rPr>
              <a:t>开发人员创建和管理订阅公开了多个端点。</a:t>
            </a:r>
          </a:p>
        </p:txBody>
      </p:sp>
      <p:sp>
        <p:nvSpPr>
          <p:cNvPr id="4" name="New shape"/>
          <p:cNvSpPr/>
          <p:nvPr/>
        </p:nvSpPr>
        <p:spPr>
          <a:xfrm>
            <a:off x="584982" y="2000956"/>
            <a:ext cx="10971244" cy="38964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创建订阅</a:t>
            </a:r>
            <a:r>
              <a:rPr lang="zh-CN" altLang="en-US" sz="1200" dirty="0">
                <a:solidFill>
                  <a:srgbClr val="000000"/>
                </a:solidFill>
                <a:latin typeface="Segoe UI" panose="020B0502040204020203" pitchFamily="34" charset="0"/>
                <a:ea typeface="Microsoft YaHei" panose="020B0503020204020204" pitchFamily="34" charset="-122"/>
              </a:rPr>
              <a:t> </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POST </a:t>
            </a:r>
            <a:r>
              <a:rPr lang="en-US" altLang="zh-CN" sz="1200" dirty="0">
                <a:solidFill>
                  <a:srgbClr val="000000"/>
                </a:solidFill>
                <a:latin typeface="Segoe UI" panose="020B0502040204020203" pitchFamily="34" charset="0"/>
                <a:ea typeface="Microsoft YaHei" panose="020B0503020204020204" pitchFamily="34" charset="-122"/>
                <a:hlinkClick r:id="rId4"/>
              </a:rPr>
              <a:t>https://graph.microsoft.com/v1.0/subscriptions</a:t>
            </a:r>
            <a:endParaRPr lang="zh-CN" altLang="en-US" sz="1200" dirty="0">
              <a:solidFill>
                <a:srgbClr val="000000"/>
              </a:solidFill>
              <a:latin typeface="Segoe UI" panose="020B0502040204020203" pitchFamily="34" charset="0"/>
              <a:ea typeface="Microsoft YaHei" panose="020B0503020204020204" pitchFamily="34" charset="-122"/>
              <a:hlinkClick r:id="rId4"/>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在请求正文中包括订阅的详细信息</a:t>
            </a:r>
          </a:p>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列表订阅</a:t>
            </a:r>
            <a:r>
              <a:rPr lang="zh-CN" altLang="en-US" sz="1200" dirty="0">
                <a:solidFill>
                  <a:srgbClr val="000000"/>
                </a:solidFill>
                <a:latin typeface="Segoe UI" panose="020B0502040204020203" pitchFamily="34" charset="0"/>
                <a:ea typeface="Microsoft YaHei" panose="020B0503020204020204" pitchFamily="34" charset="-122"/>
              </a:rPr>
              <a:t> </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GET </a:t>
            </a:r>
            <a:r>
              <a:rPr lang="en-US" altLang="zh-CN" sz="1200" dirty="0">
                <a:solidFill>
                  <a:srgbClr val="000000"/>
                </a:solidFill>
                <a:latin typeface="Segoe UI" panose="020B0502040204020203" pitchFamily="34" charset="0"/>
                <a:ea typeface="Microsoft YaHei" panose="020B0503020204020204" pitchFamily="34" charset="-122"/>
                <a:hlinkClick r:id="rId4"/>
              </a:rPr>
              <a:t>https://graph.microsoft.com/v1.0/subscriptions</a:t>
            </a:r>
            <a:endParaRPr lang="zh-CN" altLang="en-US" sz="1200" dirty="0">
              <a:solidFill>
                <a:srgbClr val="000000"/>
              </a:solidFill>
              <a:latin typeface="Segoe UI" panose="020B0502040204020203" pitchFamily="34" charset="0"/>
              <a:ea typeface="Microsoft YaHei" panose="020B0503020204020204" pitchFamily="34" charset="-122"/>
              <a:hlinkClick r:id="rId4"/>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检索所有有效的、未过期订阅的清单</a:t>
            </a:r>
          </a:p>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获取订阅</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GET </a:t>
            </a:r>
            <a:r>
              <a:rPr lang="en-US" altLang="zh-CN" sz="1200" dirty="0">
                <a:solidFill>
                  <a:srgbClr val="000000"/>
                </a:solidFill>
                <a:latin typeface="Segoe UI" panose="020B0502040204020203" pitchFamily="34" charset="0"/>
                <a:ea typeface="Microsoft YaHei" panose="020B0503020204020204" pitchFamily="34" charset="-122"/>
                <a:hlinkClick r:id="rId5"/>
              </a:rPr>
              <a:t>https://graph.microsoft.com/v1.0/subscriptions/{GUID}</a:t>
            </a:r>
            <a:endParaRPr lang="zh-CN" altLang="en-US" sz="1200" dirty="0">
              <a:solidFill>
                <a:srgbClr val="000000"/>
              </a:solidFill>
              <a:latin typeface="Segoe UI" panose="020B0502040204020203" pitchFamily="34" charset="0"/>
              <a:ea typeface="Microsoft YaHei" panose="020B0503020204020204" pitchFamily="34" charset="-122"/>
              <a:hlinkClick r:id="rId5"/>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使用订阅的 </a:t>
            </a:r>
            <a:r>
              <a:rPr lang="en-US" altLang="zh-CN" sz="1200" dirty="0">
                <a:solidFill>
                  <a:srgbClr val="000000"/>
                </a:solidFill>
                <a:latin typeface="Segoe UI" panose="020B0502040204020203" pitchFamily="34" charset="0"/>
                <a:ea typeface="Microsoft YaHei" panose="020B0503020204020204" pitchFamily="34" charset="-122"/>
              </a:rPr>
              <a:t>ID </a:t>
            </a:r>
            <a:r>
              <a:rPr lang="zh-CN" altLang="en-US" sz="1200" dirty="0">
                <a:solidFill>
                  <a:srgbClr val="000000"/>
                </a:solidFill>
                <a:latin typeface="Segoe UI" panose="020B0502040204020203" pitchFamily="34" charset="0"/>
                <a:ea typeface="Microsoft YaHei" panose="020B0503020204020204" pitchFamily="34" charset="-122"/>
              </a:rPr>
              <a:t>检索特定订阅的详细信息</a:t>
            </a:r>
          </a:p>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更新订阅</a:t>
            </a:r>
            <a:r>
              <a:rPr lang="zh-CN" altLang="en-US" sz="1200" dirty="0">
                <a:solidFill>
                  <a:srgbClr val="000000"/>
                </a:solidFill>
                <a:latin typeface="Segoe UI" panose="020B0502040204020203" pitchFamily="34" charset="0"/>
                <a:ea typeface="Microsoft YaHei" panose="020B0503020204020204" pitchFamily="34" charset="-122"/>
              </a:rPr>
              <a:t> </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PATCH </a:t>
            </a:r>
            <a:r>
              <a:rPr lang="en-US" altLang="zh-CN" sz="1200" dirty="0">
                <a:solidFill>
                  <a:srgbClr val="000000"/>
                </a:solidFill>
                <a:latin typeface="Segoe UI" panose="020B0502040204020203" pitchFamily="34" charset="0"/>
                <a:ea typeface="Microsoft YaHei" panose="020B0503020204020204" pitchFamily="34" charset="-122"/>
                <a:hlinkClick r:id="rId5"/>
              </a:rPr>
              <a:t>https://graph.microsoft.com/v1.0/subscriptions/{GUID}</a:t>
            </a:r>
            <a:endParaRPr lang="zh-CN" altLang="en-US" sz="1200" dirty="0">
              <a:solidFill>
                <a:srgbClr val="000000"/>
              </a:solidFill>
              <a:latin typeface="Segoe UI" panose="020B0502040204020203" pitchFamily="34" charset="0"/>
              <a:ea typeface="Microsoft YaHei" panose="020B0503020204020204" pitchFamily="34" charset="-122"/>
              <a:hlinkClick r:id="rId5"/>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更新订阅的到期时间</a:t>
            </a:r>
          </a:p>
          <a:p>
            <a:pPr marL="634879" indent="-365690" defTabSz="914367">
              <a:spcBef>
                <a:spcPct val="20000"/>
              </a:spcBef>
              <a:spcAft>
                <a:spcPct val="20000"/>
              </a:spcAft>
              <a:buFontTx/>
              <a:buChar char="•"/>
            </a:pPr>
            <a:r>
              <a:rPr lang="zh-CN" altLang="en-US" sz="1200" b="1" dirty="0">
                <a:solidFill>
                  <a:srgbClr val="000000"/>
                </a:solidFill>
                <a:latin typeface="Segoe UI" panose="020B0502040204020203" pitchFamily="34" charset="0"/>
                <a:ea typeface="Microsoft YaHei" panose="020B0503020204020204" pitchFamily="34" charset="-122"/>
              </a:rPr>
              <a:t>删除订阅</a:t>
            </a:r>
            <a:r>
              <a:rPr lang="zh-CN" altLang="en-US" sz="1200" dirty="0">
                <a:solidFill>
                  <a:srgbClr val="000000"/>
                </a:solidFill>
                <a:latin typeface="Segoe UI" panose="020B0502040204020203" pitchFamily="34" charset="0"/>
                <a:ea typeface="Microsoft YaHei" panose="020B0503020204020204" pitchFamily="34" charset="-122"/>
              </a:rPr>
              <a:t> </a:t>
            </a:r>
          </a:p>
          <a:p>
            <a:pPr marL="1269756" lvl="1" indent="-365690" defTabSz="914367">
              <a:spcBef>
                <a:spcPct val="20000"/>
              </a:spcBef>
              <a:spcAft>
                <a:spcPct val="20000"/>
              </a:spcAft>
              <a:buFontTx/>
              <a:buChar char="•"/>
            </a:pPr>
            <a:r>
              <a:rPr lang="en-US" altLang="zh-CN" sz="1200" dirty="0">
                <a:solidFill>
                  <a:srgbClr val="000000"/>
                </a:solidFill>
                <a:latin typeface="Segoe UI" panose="020B0502040204020203" pitchFamily="34" charset="0"/>
                <a:ea typeface="Microsoft YaHei" panose="020B0503020204020204" pitchFamily="34" charset="-122"/>
              </a:rPr>
              <a:t>HTTP DELETE </a:t>
            </a:r>
            <a:r>
              <a:rPr lang="en-US" altLang="zh-CN" sz="1200" dirty="0">
                <a:solidFill>
                  <a:srgbClr val="000000"/>
                </a:solidFill>
                <a:latin typeface="Segoe UI" panose="020B0502040204020203" pitchFamily="34" charset="0"/>
                <a:ea typeface="Microsoft YaHei" panose="020B0503020204020204" pitchFamily="34" charset="-122"/>
                <a:hlinkClick r:id="rId5"/>
              </a:rPr>
              <a:t>https://graph.microsoft.com/v1.0/subscriptions/{GUID}</a:t>
            </a:r>
            <a:endParaRPr lang="zh-CN" altLang="en-US" sz="1200" dirty="0">
              <a:solidFill>
                <a:srgbClr val="000000"/>
              </a:solidFill>
              <a:latin typeface="Segoe UI" panose="020B0502040204020203" pitchFamily="34" charset="0"/>
              <a:ea typeface="Microsoft YaHei" panose="020B0503020204020204" pitchFamily="34" charset="-122"/>
              <a:hlinkClick r:id="rId5"/>
            </a:endParaRPr>
          </a:p>
          <a:p>
            <a:pPr marL="1269756" lvl="1" indent="-365690" defTabSz="914367">
              <a:spcBef>
                <a:spcPct val="20000"/>
              </a:spcBef>
              <a:spcAft>
                <a:spcPct val="20000"/>
              </a:spcAft>
              <a:buFontTx/>
              <a:buChar char="•"/>
            </a:pPr>
            <a:r>
              <a:rPr lang="zh-CN" altLang="en-US" sz="1200" dirty="0">
                <a:solidFill>
                  <a:srgbClr val="000000"/>
                </a:solidFill>
                <a:latin typeface="Segoe UI" panose="020B0502040204020203" pitchFamily="34" charset="0"/>
                <a:ea typeface="Microsoft YaHei" panose="020B0503020204020204" pitchFamily="34" charset="-122"/>
              </a:rPr>
              <a:t>删除现有订阅</a:t>
            </a:r>
          </a:p>
        </p:txBody>
      </p:sp>
    </p:spTree>
  </p:cSld>
  <p:clrMapOvr>
    <a:overrideClrMapping bg1="lt1" tx1="dk1" bg2="lt2" tx2="dk2" accent1="accent1" accent2="accent2" accent3="accent3" accent4="accent4" accent5="accent5" accent6="accent6" hlink="hlink" folHlink="folHlink"/>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6238069" cy="177785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使用更改通知并使用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跟踪更改</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变更通知</a:t>
            </a:r>
          </a:p>
        </p:txBody>
      </p:sp>
    </p:spTree>
    <p:extLst>
      <p:ext uri="{BB962C8B-B14F-4D97-AF65-F5344CB8AC3E}">
        <p14:creationId xmlns:p14="http://schemas.microsoft.com/office/powerpoint/2010/main" val="26928999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用 </a:t>
            </a: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跟踪变更</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5895950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a:latin typeface="Segoe UI Semibold" panose="020B0702040204020203" pitchFamily="34" charset="0"/>
                <a:ea typeface="Microsoft YaHei" panose="020B0503020204020204" pitchFamily="34" charset="-122"/>
              </a:rPr>
              <a:t>跟踪 </a:t>
            </a:r>
            <a:r>
              <a:rPr lang="en-US" altLang="zh-CN" b="1">
                <a:latin typeface="Segoe UI Semibold" panose="020B0702040204020203" pitchFamily="34" charset="0"/>
                <a:ea typeface="Microsoft YaHei" panose="020B0503020204020204" pitchFamily="34" charset="-122"/>
              </a:rPr>
              <a:t>Microsoft Graph API </a:t>
            </a:r>
            <a:r>
              <a:rPr lang="zh-CN" altLang="en-US" b="1">
                <a:latin typeface="Segoe UI Semibold" panose="020B0702040204020203" pitchFamily="34" charset="0"/>
                <a:ea typeface="Microsoft YaHei" panose="020B0503020204020204" pitchFamily="34" charset="-122"/>
              </a:rPr>
              <a:t>的</a:t>
            </a:r>
            <a:r>
              <a:rPr lang="zh-CN" altLang="en-US" b="1" dirty="0">
                <a:latin typeface="Segoe UI Semibold" panose="020B0702040204020203" pitchFamily="34" charset="0"/>
                <a:ea typeface="Microsoft YaHei" panose="020B0503020204020204" pitchFamily="34" charset="-122"/>
              </a:rPr>
              <a:t>变更</a:t>
            </a:r>
          </a:p>
        </p:txBody>
      </p:sp>
      <p:sp>
        <p:nvSpPr>
          <p:cNvPr id="3" name="Text Placeholder 2">
            <a:extLst>
              <a:ext uri="{C183D7F6-B498-43B3-948B-1728B52AA6E4}">
                <adec:decorative xmlns:adec="http://schemas.microsoft.com/office/drawing/2017/decorative" val="1"/>
              </a:ext>
            </a:extLst>
          </p:cNvPr>
          <p:cNvSpPr>
            <a:spLocks noGrp="1"/>
          </p:cNvSpPr>
          <p:nvPr>
            <p:ph type="body" sz="quarter" idx="10"/>
          </p:nvPr>
        </p:nvSpPr>
        <p:spPr>
          <a:xfrm>
            <a:off x="584201" y="1435781"/>
            <a:ext cx="11169941" cy="3986984"/>
          </a:xfrm>
          <a:solidFill>
            <a:schemeClr val="bg1">
              <a:lumMod val="95000"/>
            </a:schemeClr>
          </a:solidFill>
        </p:spPr>
        <p:txBody>
          <a:bodyPr>
            <a:normAutofit/>
          </a:bodyPr>
          <a:lstStyle/>
          <a:p>
            <a:r>
              <a:rPr lang="zh-CN" altLang="en-US" dirty="0">
                <a:latin typeface="Segoe UI" panose="020B0502040204020203" pitchFamily="34" charset="0"/>
                <a:ea typeface="Microsoft YaHei" panose="020B0503020204020204" pitchFamily="34" charset="-122"/>
              </a:rPr>
              <a:t>允许检索自上次请求以来的变更</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可用于消息、组、用户和事件</a:t>
            </a: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/delta </a:t>
            </a:r>
            <a:r>
              <a:rPr lang="zh-CN" altLang="en-US">
                <a:latin typeface="Segoe UI" panose="020B0502040204020203" pitchFamily="34" charset="0"/>
                <a:ea typeface="Microsoft YaHei" panose="020B0503020204020204" pitchFamily="34" charset="-122"/>
              </a:rPr>
              <a:t>函数</a:t>
            </a:r>
            <a:r>
              <a:rPr lang="zh-CN" altLang="en-US" dirty="0">
                <a:latin typeface="Segoe UI" panose="020B0502040204020203" pitchFamily="34" charset="0"/>
                <a:ea typeface="Microsoft YaHei" panose="020B0503020204020204" pitchFamily="34" charset="-122"/>
              </a:rPr>
              <a:t>请求变更</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存储</a:t>
            </a:r>
            <a:r>
              <a:rPr lang="zh-CN" altLang="en-US">
                <a:latin typeface="Segoe UI" panose="020B0502040204020203" pitchFamily="34" charset="0"/>
                <a:ea typeface="Microsoft YaHei" panose="020B0503020204020204" pitchFamily="34" charset="-122"/>
              </a:rPr>
              <a:t>返回的 </a:t>
            </a:r>
            <a:r>
              <a:rPr lang="en-US" altLang="zh-CN">
                <a:latin typeface="Segoe UI" panose="020B0502040204020203" pitchFamily="34" charset="0"/>
                <a:ea typeface="Microsoft YaHei" panose="020B0503020204020204" pitchFamily="34" charset="-122"/>
              </a:rPr>
              <a:t>deltaLink</a:t>
            </a:r>
            <a:r>
              <a:rPr lang="zh-CN" altLang="en-US">
                <a:latin typeface="Segoe UI" panose="020B0502040204020203" pitchFamily="34" charset="0"/>
                <a:ea typeface="Microsoft YaHei" panose="020B0503020204020204" pitchFamily="34" charset="-122"/>
              </a:rPr>
              <a:t> 以</a:t>
            </a:r>
            <a:r>
              <a:rPr lang="zh-CN" altLang="en-US" dirty="0">
                <a:latin typeface="Segoe UI" panose="020B0502040204020203" pitchFamily="34" charset="0"/>
                <a:ea typeface="Microsoft YaHei" panose="020B0503020204020204" pitchFamily="34" charset="-122"/>
              </a:rPr>
              <a:t>供后续请求使用</a:t>
            </a:r>
          </a:p>
          <a:p>
            <a:endParaRPr lang="zh-CN" altLang="en-US" dirty="0">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$select </a:t>
            </a:r>
            <a:r>
              <a:rPr lang="zh-CN" altLang="en-US">
                <a:latin typeface="Segoe UI" panose="020B0502040204020203" pitchFamily="34" charset="0"/>
                <a:ea typeface="Microsoft YaHei" panose="020B0503020204020204" pitchFamily="34" charset="-122"/>
              </a:rPr>
              <a:t>缩小</a:t>
            </a:r>
            <a:r>
              <a:rPr lang="zh-CN" altLang="en-US" dirty="0">
                <a:latin typeface="Segoe UI" panose="020B0502040204020203" pitchFamily="34" charset="0"/>
                <a:ea typeface="Microsoft YaHei" panose="020B0503020204020204" pitchFamily="34" charset="-122"/>
              </a:rPr>
              <a:t>需要了解其变更的范围</a:t>
            </a: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912923403"/>
      </p:ext>
    </p:extLst>
  </p:cSld>
  <p:clrMapOvr>
    <a:overrideClrMapping bg1="lt1" tx1="dk1" bg2="lt2" tx2="dk2" accent1="accent1" accent2="accent2" accent3="accent3" accent4="accent4" accent5="accent5" accent6="accent6" hlink="hlink" folHlink="folHlink"/>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一起使用变更通知 </a:t>
            </a:r>
            <a:r>
              <a:rPr lang="en-US" altLang="zh-CN" b="1" dirty="0">
                <a:latin typeface="Segoe UI Semibold" panose="020B0702040204020203" pitchFamily="34" charset="0"/>
                <a:ea typeface="Microsoft YaHei" panose="020B0503020204020204" pitchFamily="34" charset="-122"/>
              </a:rPr>
              <a:t>+ </a:t>
            </a:r>
            <a:r>
              <a:rPr lang="zh-CN" altLang="en-US" b="1" dirty="0">
                <a:latin typeface="Segoe UI Semibold" panose="020B0702040204020203" pitchFamily="34" charset="0"/>
                <a:ea typeface="Microsoft YaHei" panose="020B0503020204020204" pitchFamily="34" charset="-122"/>
              </a:rPr>
              <a:t>跟踪变更</a:t>
            </a:r>
          </a:p>
        </p:txBody>
      </p:sp>
      <p:sp>
        <p:nvSpPr>
          <p:cNvPr id="3" name="Text Placeholder 2">
            <a:extLst>
              <a:ext uri="{C183D7F6-B498-43B3-948B-1728B52AA6E4}">
                <adec:decorative xmlns:adec="http://schemas.microsoft.com/office/drawing/2017/decorative" val="1"/>
              </a:ext>
            </a:extLst>
          </p:cNvPr>
          <p:cNvSpPr>
            <a:spLocks noGrp="1"/>
          </p:cNvSpPr>
          <p:nvPr>
            <p:ph type="body" sz="quarter" idx="10"/>
          </p:nvPr>
        </p:nvSpPr>
        <p:spPr>
          <a:xfrm>
            <a:off x="584201" y="1435781"/>
            <a:ext cx="11198703" cy="3812071"/>
          </a:xfrm>
          <a:solidFill>
            <a:schemeClr val="bg1">
              <a:lumMod val="95000"/>
            </a:schemeClr>
          </a:solidFill>
        </p:spPr>
        <p:txBody>
          <a:bodyPr>
            <a:normAutofit/>
          </a:bodyPr>
          <a:lstStyle/>
          <a:p>
            <a:r>
              <a:rPr lang="zh-CN" altLang="en-US" dirty="0">
                <a:latin typeface="Segoe UI" panose="020B0502040204020203" pitchFamily="34" charset="0"/>
                <a:ea typeface="Microsoft YaHei" panose="020B0503020204020204" pitchFamily="34" charset="-122"/>
              </a:rPr>
              <a:t>为了实现可靠的同步，请使用具有跟踪更改的通知</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订阅通知</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收到通知后，使用跟踪更改检索更改</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如果错过了通知，更改将不会丢失</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以长时间间隔添加完整的常规查询，以</a:t>
            </a:r>
            <a:r>
              <a:rPr lang="zh-CN" altLang="en-US">
                <a:latin typeface="Segoe UI" panose="020B0502040204020203" pitchFamily="34" charset="0"/>
                <a:ea typeface="Microsoft YaHei" panose="020B0503020204020204" pitchFamily="34" charset="-122"/>
              </a:rPr>
              <a:t>确保 </a:t>
            </a:r>
            <a:r>
              <a:rPr lang="en-US" altLang="zh-CN">
                <a:latin typeface="Segoe UI" panose="020B0502040204020203" pitchFamily="34" charset="0"/>
                <a:ea typeface="Microsoft YaHei" panose="020B0503020204020204" pitchFamily="34" charset="-122"/>
              </a:rPr>
              <a:t>100</a:t>
            </a:r>
            <a:r>
              <a:rPr lang="zh-CN" altLang="en-US">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不会丢失任何更改</a:t>
            </a: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117149612"/>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访问 </a:t>
            </a:r>
            <a:r>
              <a:rPr lang="en-US" altLang="zh-CN" b="1">
                <a:latin typeface="Segoe UI Semibold" panose="020B0702040204020203" pitchFamily="34" charset="0"/>
                <a:ea typeface="Microsoft YaHei" panose="020B0503020204020204" pitchFamily="34" charset="-122"/>
              </a:rPr>
              <a:t>Microsoft Graph</a:t>
            </a:r>
            <a:endParaRPr lang="zh-CN" altLang="en-US" b="1" dirty="0">
              <a:latin typeface="Segoe UI Semibold" panose="020B0702040204020203" pitchFamily="34" charset="0"/>
              <a:ea typeface="Microsoft YaHei" panose="020B0503020204020204" pitchFamily="34" charset="-122"/>
            </a:endParaRP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584201" y="1435781"/>
            <a:ext cx="11284090" cy="4912650"/>
          </a:xfrm>
        </p:spPr>
        <p:txBody>
          <a:bodyPr>
            <a:normAutofit/>
          </a:bodyPr>
          <a:lstStyle/>
          <a:p>
            <a:pPr marL="0" indent="0">
              <a:buNone/>
            </a:pPr>
            <a:r>
              <a:rPr lang="zh-CN" altLang="en-US" b="1">
                <a:solidFill>
                  <a:schemeClr val="accent1"/>
                </a:solidFill>
                <a:latin typeface="Segoe UI Semibold" panose="020B0702040204020203" pitchFamily="34" charset="0"/>
                <a:ea typeface="Microsoft YaHei" panose="020B0503020204020204" pitchFamily="34" charset="-122"/>
              </a:rPr>
              <a:t>直接 </a:t>
            </a:r>
            <a:r>
              <a:rPr lang="en-US" altLang="zh-CN" b="1">
                <a:solidFill>
                  <a:schemeClr val="accent1"/>
                </a:solidFill>
                <a:latin typeface="Segoe UI Semibold" panose="020B0702040204020203" pitchFamily="34" charset="0"/>
                <a:ea typeface="Microsoft YaHei" panose="020B0503020204020204" pitchFamily="34" charset="-122"/>
              </a:rPr>
              <a:t>REST API</a:t>
            </a:r>
          </a:p>
          <a:p>
            <a:r>
              <a:rPr lang="zh-CN" altLang="en-US">
                <a:latin typeface="Segoe UI" panose="020B0502040204020203" pitchFamily="34" charset="0"/>
                <a:ea typeface="Microsoft YaHei" panose="020B0503020204020204" pitchFamily="34" charset="-122"/>
              </a:rPr>
              <a:t>任何</a:t>
            </a:r>
            <a:r>
              <a:rPr lang="zh-CN" altLang="en-US" dirty="0">
                <a:latin typeface="Segoe UI" panose="020B0502040204020203" pitchFamily="34" charset="0"/>
                <a:ea typeface="Microsoft YaHei" panose="020B0503020204020204" pitchFamily="34" charset="-122"/>
              </a:rPr>
              <a:t>平台</a:t>
            </a:r>
          </a:p>
          <a:p>
            <a:r>
              <a:rPr lang="zh-CN" altLang="en-US" dirty="0">
                <a:latin typeface="Segoe UI" panose="020B0502040204020203" pitchFamily="34" charset="0"/>
                <a:ea typeface="Microsoft YaHei" panose="020B0503020204020204" pitchFamily="34" charset="-122"/>
              </a:rPr>
              <a:t>任何语言</a:t>
            </a:r>
          </a:p>
          <a:p>
            <a:r>
              <a:rPr lang="zh-CN" altLang="en-US" dirty="0">
                <a:latin typeface="Segoe UI" panose="020B0502040204020203" pitchFamily="34" charset="0"/>
                <a:ea typeface="Microsoft YaHei" panose="020B0503020204020204" pitchFamily="34" charset="-122"/>
              </a:rPr>
              <a:t>任何框架</a:t>
            </a:r>
          </a:p>
          <a:p>
            <a:endParaRPr lang="zh-CN" altLang="en-US" dirty="0">
              <a:latin typeface="Segoe UI" panose="020B0502040204020203" pitchFamily="34" charset="0"/>
              <a:ea typeface="Microsoft YaHei" panose="020B0503020204020204" pitchFamily="34" charset="-122"/>
            </a:endParaRPr>
          </a:p>
          <a:p>
            <a:pPr marL="0" indent="0">
              <a:buNone/>
            </a:pPr>
            <a:r>
              <a:rPr lang="zh-CN" altLang="en-US" b="1">
                <a:solidFill>
                  <a:schemeClr val="accent1"/>
                </a:solidFill>
                <a:latin typeface="Segoe UI Semibold" panose="020B0702040204020203" pitchFamily="34" charset="0"/>
                <a:ea typeface="Microsoft YaHei" panose="020B0503020204020204" pitchFamily="34" charset="-122"/>
              </a:rPr>
              <a:t>本地 </a:t>
            </a:r>
            <a:r>
              <a:rPr lang="en-US" altLang="zh-CN" b="1">
                <a:solidFill>
                  <a:schemeClr val="accent1"/>
                </a:solidFill>
                <a:latin typeface="Segoe UI Semibold" panose="020B0702040204020203" pitchFamily="34" charset="0"/>
                <a:ea typeface="Microsoft YaHei" panose="020B0503020204020204" pitchFamily="34" charset="-122"/>
              </a:rPr>
              <a:t>SDK</a:t>
            </a:r>
            <a:endParaRPr lang="zh-CN" altLang="en-US" b="1" dirty="0">
              <a:solidFill>
                <a:schemeClr val="accent1"/>
              </a:solidFill>
              <a:latin typeface="Segoe UI Semibold" panose="020B07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利用框架和平台的具体实施方法</a:t>
            </a:r>
          </a:p>
          <a:p>
            <a:r>
              <a:rPr lang="zh-CN" altLang="en-US" dirty="0">
                <a:latin typeface="Segoe UI" panose="020B0502040204020203" pitchFamily="34" charset="0"/>
                <a:ea typeface="Microsoft YaHei" panose="020B0503020204020204" pitchFamily="34" charset="-122"/>
              </a:rPr>
              <a:t>摘要</a:t>
            </a:r>
            <a:r>
              <a:rPr lang="zh-CN" altLang="en-US">
                <a:latin typeface="Segoe UI" panose="020B0502040204020203" pitchFamily="34" charset="0"/>
                <a:ea typeface="Microsoft YaHei" panose="020B0503020204020204" pitchFamily="34" charset="-122"/>
              </a:rPr>
              <a:t>通过 </a:t>
            </a:r>
            <a:r>
              <a:rPr lang="en-US" altLang="zh-CN">
                <a:latin typeface="Segoe UI" panose="020B0502040204020203" pitchFamily="34" charset="0"/>
                <a:ea typeface="Microsoft YaHei" panose="020B0503020204020204" pitchFamily="34" charset="-122"/>
              </a:rPr>
              <a:t>HTTP </a:t>
            </a:r>
            <a:r>
              <a:rPr lang="zh-CN" altLang="en-US">
                <a:latin typeface="Segoe UI" panose="020B0502040204020203" pitchFamily="34" charset="0"/>
                <a:ea typeface="Microsoft YaHei" panose="020B0503020204020204" pitchFamily="34" charset="-122"/>
              </a:rPr>
              <a:t>构建</a:t>
            </a:r>
            <a:r>
              <a:rPr lang="zh-CN" altLang="en-US" dirty="0">
                <a:latin typeface="Segoe UI" panose="020B0502040204020203" pitchFamily="34" charset="0"/>
                <a:ea typeface="Microsoft YaHei" panose="020B0503020204020204" pitchFamily="34" charset="-122"/>
              </a:rPr>
              <a:t>和</a:t>
            </a:r>
            <a:r>
              <a:rPr lang="zh-CN" altLang="en-US">
                <a:latin typeface="Segoe UI" panose="020B0502040204020203" pitchFamily="34" charset="0"/>
                <a:ea typeface="Microsoft YaHei" panose="020B0503020204020204" pitchFamily="34" charset="-122"/>
              </a:rPr>
              <a:t>处理 </a:t>
            </a:r>
            <a:r>
              <a:rPr lang="en-US" altLang="zh-CN">
                <a:latin typeface="Segoe UI" panose="020B0502040204020203" pitchFamily="34" charset="0"/>
                <a:ea typeface="Microsoft YaHei" panose="020B0503020204020204" pitchFamily="34" charset="-122"/>
              </a:rPr>
              <a:t>REST </a:t>
            </a:r>
            <a:r>
              <a:rPr lang="zh-CN" altLang="en-US">
                <a:latin typeface="Segoe UI" panose="020B0502040204020203" pitchFamily="34" charset="0"/>
                <a:ea typeface="Microsoft YaHei" panose="020B0503020204020204" pitchFamily="34" charset="-122"/>
              </a:rPr>
              <a:t>请求</a:t>
            </a:r>
            <a:r>
              <a:rPr lang="zh-CN" altLang="en-US" dirty="0">
                <a:latin typeface="Segoe UI" panose="020B0502040204020203" pitchFamily="34" charset="0"/>
                <a:ea typeface="Microsoft YaHei" panose="020B0503020204020204" pitchFamily="34" charset="-122"/>
              </a:rPr>
              <a:t>的细节</a:t>
            </a:r>
          </a:p>
          <a:p>
            <a:r>
              <a:rPr lang="en-US" altLang="zh-CN">
                <a:latin typeface="Segoe UI" panose="020B0502040204020203" pitchFamily="34" charset="0"/>
                <a:ea typeface="Microsoft YaHei" panose="020B0503020204020204" pitchFamily="34" charset="-122"/>
              </a:rPr>
              <a:t>.NET</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iOS</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Android</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PhP</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Ruby</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JavaScript </a:t>
            </a:r>
            <a:r>
              <a:rPr lang="zh-CN" altLang="en-US">
                <a:latin typeface="Segoe UI" panose="020B0502040204020203" pitchFamily="34" charset="0"/>
                <a:ea typeface="Microsoft YaHei" panose="020B0503020204020204" pitchFamily="34" charset="-122"/>
              </a:rPr>
              <a:t>等</a:t>
            </a:r>
            <a:r>
              <a:rPr lang="zh-CN" altLang="en-US" dirty="0">
                <a:latin typeface="Segoe UI" panose="020B0502040204020203" pitchFamily="34" charset="0"/>
                <a:ea typeface="Microsoft YaHei" panose="020B0503020204020204" pitchFamily="34" charset="-122"/>
              </a:rPr>
              <a:t>。</a:t>
            </a:r>
          </a:p>
        </p:txBody>
      </p:sp>
    </p:spTree>
    <p:extLst>
      <p:ext uri="{BB962C8B-B14F-4D97-AF65-F5344CB8AC3E}">
        <p14:creationId xmlns:p14="http://schemas.microsoft.com/office/powerpoint/2010/main" val="1933836674"/>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通过查询参数优化数据使用</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Graph Explorer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搜索</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内容</a:t>
            </a:r>
          </a:p>
        </p:txBody>
      </p:sp>
    </p:spTree>
    <p:extLst>
      <p:ext uri="{BB962C8B-B14F-4D97-AF65-F5344CB8AC3E}">
        <p14:creationId xmlns:p14="http://schemas.microsoft.com/office/powerpoint/2010/main" val="23006397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通过批处理请求减少流量</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2376859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2150-1020-EF4C-92EE-8F50723D4993}"/>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常见场景需要多个请求</a:t>
            </a:r>
          </a:p>
        </p:txBody>
      </p:sp>
      <p:sp>
        <p:nvSpPr>
          <p:cNvPr id="3" name="Text Placeholder 2">
            <a:extLst>
              <a:ext uri="{FF2B5EF4-FFF2-40B4-BE49-F238E27FC236}">
                <a16:creationId xmlns:a16="http://schemas.microsoft.com/office/drawing/2014/main" id="{4A1BB485-961F-9A44-8231-90DA5ACF2E6B}"/>
              </a:ext>
            </a:extLst>
          </p:cNvPr>
          <p:cNvSpPr>
            <a:spLocks noGrp="1"/>
          </p:cNvSpPr>
          <p:nvPr>
            <p:ph type="body" sz="quarter" idx="10"/>
          </p:nvPr>
        </p:nvSpPr>
        <p:spPr>
          <a:xfrm>
            <a:off x="584202" y="1435781"/>
            <a:ext cx="9319216" cy="4912650"/>
          </a:xfrm>
        </p:spPr>
        <p:txBody>
          <a:bodyPr>
            <a:normAutofit/>
          </a:bodyPr>
          <a:lstStyle/>
          <a:p>
            <a:pPr marL="0" indent="0">
              <a:buNone/>
            </a:pPr>
            <a:r>
              <a:rPr lang="zh-CN" altLang="en-US" sz="2353" b="1" dirty="0">
                <a:solidFill>
                  <a:schemeClr val="accent1"/>
                </a:solidFill>
                <a:latin typeface="Segoe UI Semibold" panose="020B0702040204020203" pitchFamily="34" charset="0"/>
                <a:ea typeface="Microsoft YaHei" panose="020B0503020204020204" pitchFamily="34" charset="-122"/>
              </a:rPr>
              <a:t>你不需要创建</a:t>
            </a:r>
            <a:r>
              <a:rPr lang="zh-CN" altLang="en-US" sz="2353" b="1">
                <a:solidFill>
                  <a:schemeClr val="accent1"/>
                </a:solidFill>
                <a:latin typeface="Segoe UI Semibold" panose="020B0702040204020203" pitchFamily="34" charset="0"/>
                <a:ea typeface="Microsoft YaHei" panose="020B0503020204020204" pitchFamily="34" charset="-122"/>
              </a:rPr>
              <a:t>指向 </a:t>
            </a:r>
            <a:r>
              <a:rPr lang="en-US" altLang="zh-CN" sz="2353" b="1">
                <a:solidFill>
                  <a:schemeClr val="accent1"/>
                </a:solidFill>
                <a:latin typeface="Segoe UI Semibold" panose="020B0702040204020203" pitchFamily="34" charset="0"/>
                <a:ea typeface="Microsoft YaHei" panose="020B0503020204020204" pitchFamily="34" charset="-122"/>
              </a:rPr>
              <a:t>Microsoft Graph </a:t>
            </a:r>
            <a:r>
              <a:rPr lang="zh-CN" altLang="en-US" sz="2353" b="1">
                <a:solidFill>
                  <a:schemeClr val="accent1"/>
                </a:solidFill>
                <a:latin typeface="Segoe UI Semibold" panose="020B0702040204020203" pitchFamily="34" charset="0"/>
                <a:ea typeface="Microsoft YaHei" panose="020B0503020204020204" pitchFamily="34" charset="-122"/>
              </a:rPr>
              <a:t>的</a:t>
            </a:r>
            <a:r>
              <a:rPr lang="zh-CN" altLang="en-US" sz="2353" b="1" dirty="0">
                <a:solidFill>
                  <a:schemeClr val="accent1"/>
                </a:solidFill>
                <a:latin typeface="Segoe UI Semibold" panose="020B0702040204020203" pitchFamily="34" charset="0"/>
                <a:ea typeface="Microsoft YaHei" panose="020B0503020204020204" pitchFamily="34" charset="-122"/>
              </a:rPr>
              <a:t>多个请求往返，而是可以将它们分组为单个请求</a:t>
            </a:r>
          </a:p>
          <a:p>
            <a:pPr marL="0" indent="0">
              <a:buNone/>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许多复杂的场景可能涉及与</a:t>
            </a:r>
            <a:r>
              <a:rPr lang="zh-CN" altLang="en-US">
                <a:latin typeface="Segoe UI" panose="020B0502040204020203" pitchFamily="34" charset="0"/>
                <a:ea typeface="Microsoft YaHei" panose="020B0503020204020204" pitchFamily="34" charset="-122"/>
              </a:rPr>
              <a:t>通过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公开</a:t>
            </a:r>
            <a:r>
              <a:rPr lang="zh-CN" altLang="en-US" dirty="0">
                <a:latin typeface="Segoe UI" panose="020B0502040204020203" pitchFamily="34" charset="0"/>
                <a:ea typeface="Microsoft YaHei" panose="020B0503020204020204" pitchFamily="34" charset="-122"/>
              </a:rPr>
              <a:t>的数据进行复杂的互动。  </a:t>
            </a:r>
          </a:p>
          <a:p>
            <a:r>
              <a:rPr lang="zh-CN" altLang="en-US" dirty="0">
                <a:latin typeface="Segoe UI" panose="020B0502040204020203" pitchFamily="34" charset="0"/>
                <a:ea typeface="Microsoft YaHei" panose="020B0503020204020204" pitchFamily="34" charset="-122"/>
              </a:rPr>
              <a:t>在其他时候，应用可能需要执行多个操作，作为单个保存操作的一部分</a:t>
            </a:r>
          </a:p>
          <a:p>
            <a:pPr lvl="1"/>
            <a:r>
              <a:rPr lang="zh-CN" altLang="en-US" dirty="0">
                <a:latin typeface="Segoe UI" panose="020B0502040204020203" pitchFamily="34" charset="0"/>
                <a:ea typeface="Microsoft YaHei" panose="020B0503020204020204" pitchFamily="34" charset="-122"/>
              </a:rPr>
              <a:t>将资源保存</a:t>
            </a:r>
            <a:r>
              <a:rPr lang="zh-CN" altLang="en-US">
                <a:latin typeface="Segoe UI" panose="020B0502040204020203" pitchFamily="34" charset="0"/>
                <a:ea typeface="Microsoft YaHei" panose="020B0503020204020204" pitchFamily="34" charset="-122"/>
              </a:rPr>
              <a:t>到 </a:t>
            </a:r>
            <a:r>
              <a:rPr lang="en-US" altLang="zh-CN">
                <a:latin typeface="Segoe UI" panose="020B0502040204020203" pitchFamily="34" charset="0"/>
                <a:ea typeface="Microsoft YaHei" panose="020B0503020204020204" pitchFamily="34" charset="-122"/>
              </a:rPr>
              <a:t>OneDrive</a:t>
            </a:r>
            <a:endParaRPr lang="zh-CN" altLang="en-US" dirty="0">
              <a:latin typeface="Segoe UI" panose="020B0502040204020203" pitchFamily="34" charset="0"/>
              <a:ea typeface="Microsoft YaHei" panose="020B0503020204020204" pitchFamily="34" charset="-122"/>
            </a:endParaRPr>
          </a:p>
          <a:p>
            <a:pPr lvl="1"/>
            <a:r>
              <a:rPr lang="zh-CN" altLang="en-US" dirty="0">
                <a:latin typeface="Segoe UI" panose="020B0502040204020203" pitchFamily="34" charset="0"/>
                <a:ea typeface="Microsoft YaHei" panose="020B0503020204020204" pitchFamily="34" charset="-122"/>
              </a:rPr>
              <a:t>为会议创建共享</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OneNote </a:t>
            </a:r>
            <a:r>
              <a:rPr lang="zh-CN" altLang="en-US">
                <a:latin typeface="Segoe UI" panose="020B0502040204020203" pitchFamily="34" charset="0"/>
                <a:ea typeface="Microsoft YaHei" panose="020B0503020204020204" pitchFamily="34" charset="-122"/>
              </a:rPr>
              <a:t>笔记本</a:t>
            </a:r>
            <a:endParaRPr lang="zh-CN" altLang="en-US" dirty="0">
              <a:latin typeface="Segoe UI" panose="020B0502040204020203" pitchFamily="34" charset="0"/>
              <a:ea typeface="Microsoft YaHei" panose="020B0503020204020204" pitchFamily="34" charset="-122"/>
            </a:endParaRPr>
          </a:p>
          <a:p>
            <a:pPr lvl="1"/>
            <a:r>
              <a:rPr lang="zh-CN" altLang="en-US" dirty="0">
                <a:latin typeface="Segoe UI" panose="020B0502040204020203" pitchFamily="34" charset="0"/>
                <a:ea typeface="Microsoft YaHei" panose="020B0503020204020204" pitchFamily="34" charset="-122"/>
              </a:rPr>
              <a:t>创建和发送会议邀请</a:t>
            </a:r>
          </a:p>
          <a:p>
            <a:r>
              <a:rPr lang="zh-CN" altLang="en-US" dirty="0">
                <a:latin typeface="Segoe UI" panose="020B0502040204020203" pitchFamily="34" charset="0"/>
                <a:ea typeface="Microsoft YaHei" panose="020B0503020204020204" pitchFamily="34" charset="-122"/>
              </a:rPr>
              <a:t>分批响应包括来自批次中所有请求的结果</a:t>
            </a:r>
          </a:p>
        </p:txBody>
      </p:sp>
    </p:spTree>
    <p:extLst>
      <p:ext uri="{BB962C8B-B14F-4D97-AF65-F5344CB8AC3E}">
        <p14:creationId xmlns:p14="http://schemas.microsoft.com/office/powerpoint/2010/main" val="3988478915"/>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618A3-AFE0-4BBE-B8F5-3041A2E25B25}">
  <ds:schemaRefs>
    <ds:schemaRef ds:uri="87badcbf-855a-4949-b0c7-112d68ff62fc"/>
    <ds:schemaRef ds:uri="230e9df3-be65-4c73-a93b-d1236ebd677e"/>
    <ds:schemaRef ds:uri="http://schemas.openxmlformats.org/package/2006/metadata/core-properties"/>
    <ds:schemaRef ds:uri="http://purl.org/dc/terms/"/>
    <ds:schemaRef ds:uri="http://schemas.microsoft.com/sharepoint/v3"/>
    <ds:schemaRef ds:uri="http://schemas.microsoft.com/office/2006/documentManagement/types"/>
    <ds:schemaRef ds:uri="http://schemas.microsoft.com/office/infopath/2007/PartnerControls"/>
    <ds:schemaRef ds:uri="83c07245-1987-447b-a407-05b41d118742"/>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35CCACC-3AE8-4786-A0ED-D982EA0AC8CE}"/>
</file>

<file path=customXml/itemProps3.xml><?xml version="1.0" encoding="utf-8"?>
<ds:datastoreItem xmlns:ds="http://schemas.openxmlformats.org/officeDocument/2006/customXml" ds:itemID="{93033D5A-DA3B-45DB-8B80-1741A155465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59</TotalTime>
  <Words>13171</Words>
  <Application>Microsoft Office PowerPoint</Application>
  <PresentationFormat>Widescreen</PresentationFormat>
  <Paragraphs>861</Paragraphs>
  <Slides>56</Slides>
  <Notes>56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56</vt:i4>
      </vt:variant>
    </vt:vector>
  </HeadingPairs>
  <TitlesOfParts>
    <vt:vector size="68" baseType="lpstr">
      <vt:lpstr>Microsoft YaHei</vt:lpstr>
      <vt:lpstr>Arial</vt:lpstr>
      <vt:lpstr>Calibri</vt:lpstr>
      <vt:lpstr>Consolas</vt:lpstr>
      <vt:lpstr>Courier New</vt:lpstr>
      <vt:lpstr>Segoe UI</vt:lpstr>
      <vt:lpstr>Segoe UI Light</vt:lpstr>
      <vt:lpstr>Segoe UI Semibold</vt:lpstr>
      <vt:lpstr>Wingdings</vt:lpstr>
      <vt:lpstr>2_White Template</vt:lpstr>
      <vt:lpstr>1_LIGHT GRAY TEMPLATE</vt:lpstr>
      <vt:lpstr>2_9-51052_Microsoft_Ready_Template_Light</vt:lpstr>
      <vt:lpstr>使用 Microsoft Graph</vt:lpstr>
      <vt:lpstr>通过查询参数优化数据使用</vt:lpstr>
      <vt:lpstr>Microsoft Graph 和查询参数</vt:lpstr>
      <vt:lpstr>Microsoft Graph：通往 Microsoft 云中数据的通道  </vt:lpstr>
      <vt:lpstr>Microsoft Graph：Microsoft 365 的网关</vt:lpstr>
      <vt:lpstr>访问 Microsoft Graph</vt:lpstr>
      <vt:lpstr>演示</vt:lpstr>
      <vt:lpstr>通过批处理请求减少流量</vt:lpstr>
      <vt:lpstr>常见场景需要多个请求</vt:lpstr>
      <vt:lpstr>演示</vt:lpstr>
      <vt:lpstr>使用 Microsoft Graph 优化 网络流量</vt:lpstr>
      <vt:lpstr>了解 Microsoft Graph 中的节流</vt:lpstr>
      <vt:lpstr>了解 Microsoft Graph 中的节流</vt:lpstr>
      <vt:lpstr>演示</vt:lpstr>
      <vt:lpstr>访问来自 Microsoft Graph 的用户数据</vt:lpstr>
      <vt:lpstr>与组织中的用户合作</vt:lpstr>
      <vt:lpstr>用 Microsoft Graph 开发以用户为中心的应用</vt:lpstr>
      <vt:lpstr>演示</vt:lpstr>
      <vt:lpstr>用户个人资料和相关用户</vt:lpstr>
      <vt:lpstr>用户资料照片</vt:lpstr>
      <vt:lpstr>访问个人资料照片</vt:lpstr>
      <vt:lpstr>修改用户</vt:lpstr>
      <vt:lpstr>创建用户</vt:lpstr>
      <vt:lpstr>用 Microsoft Graph 管理组的生命周期</vt:lpstr>
      <vt:lpstr>与组织中的团体合作</vt:lpstr>
      <vt:lpstr>使用 Microsoft Graph 与小组合作</vt:lpstr>
      <vt:lpstr>用户及其组</vt:lpstr>
      <vt:lpstr>直接与传递成员资格</vt:lpstr>
      <vt:lpstr>管理组的生命周期</vt:lpstr>
      <vt:lpstr>用 Microsoft Graph 创建组</vt:lpstr>
      <vt:lpstr>用 Microsoft Graph 删除组</vt:lpstr>
      <vt:lpstr>从 Office 365 组创建 Microsoft Teams 团队</vt:lpstr>
      <vt:lpstr>使用 Microsoft Graph 访问文件</vt:lpstr>
      <vt:lpstr>从 OneDrive 访问和下载文件</vt:lpstr>
      <vt:lpstr>为什么要与云中的 OneDrive 文件存储整合？</vt:lpstr>
      <vt:lpstr>Microsoft Graph 文件资源</vt:lpstr>
      <vt:lpstr>访问用户的 OneDrive</vt:lpstr>
      <vt:lpstr>访问用户、组和 SharePoint 站点的文件</vt:lpstr>
      <vt:lpstr>将文件上传到 OneDrive</vt:lpstr>
      <vt:lpstr>上传不超过 4 MB 的小文件</vt:lpstr>
      <vt:lpstr>上传大于 4 MB 的大文件</vt:lpstr>
      <vt:lpstr>在 OneDrive 中处理文件关系和趋势</vt:lpstr>
      <vt:lpstr>文件见解 </vt:lpstr>
      <vt:lpstr>分析用户趋势的文件</vt:lpstr>
      <vt:lpstr>使用更改 通知并使用 Microsoft Graph 跟踪更改</vt:lpstr>
      <vt:lpstr>概述 – Microsoft Graph 变更通知</vt:lpstr>
      <vt:lpstr>包含 Microsoft Graph API 的变更通知</vt:lpstr>
      <vt:lpstr>示例通知场景</vt:lpstr>
      <vt:lpstr>开发变更通知</vt:lpstr>
      <vt:lpstr>Microsoft Graph 变更通知</vt:lpstr>
      <vt:lpstr>订阅 Microsoft Graph API 的通知</vt:lpstr>
      <vt:lpstr>变更通知订阅端点</vt:lpstr>
      <vt:lpstr>演示</vt:lpstr>
      <vt:lpstr>用 Microsoft Graph 跟踪变更</vt:lpstr>
      <vt:lpstr>跟踪 Microsoft Graph API 的变更</vt:lpstr>
      <vt:lpstr>一起使用变更通知 + 跟踪变更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 Microsoft Graph</dc:title>
  <dc:creator>Diane Nye</dc:creator>
  <cp:lastModifiedBy>Meredith Wegley</cp:lastModifiedBy>
  <cp:revision>19</cp:revision>
  <dcterms:created xsi:type="dcterms:W3CDTF">2021-09-18T16:08:49Z</dcterms:created>
  <dcterms:modified xsi:type="dcterms:W3CDTF">2021-11-11T22:24:05Z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r8>12285700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